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736" r:id="rId4"/>
    <p:sldMasterId id="2147483659" r:id="rId5"/>
    <p:sldMasterId id="2147483748" r:id="rId6"/>
    <p:sldMasterId id="2147483739" r:id="rId7"/>
  </p:sldMasterIdLst>
  <p:notesMasterIdLst>
    <p:notesMasterId r:id="rId76"/>
  </p:notesMasterIdLst>
  <p:handoutMasterIdLst>
    <p:handoutMasterId r:id="rId77"/>
  </p:handoutMasterIdLst>
  <p:sldIdLst>
    <p:sldId id="257" r:id="rId8"/>
    <p:sldId id="398" r:id="rId9"/>
    <p:sldId id="399" r:id="rId10"/>
    <p:sldId id="361" r:id="rId11"/>
    <p:sldId id="362" r:id="rId12"/>
    <p:sldId id="363" r:id="rId13"/>
    <p:sldId id="364" r:id="rId14"/>
    <p:sldId id="365" r:id="rId15"/>
    <p:sldId id="366" r:id="rId16"/>
    <p:sldId id="369" r:id="rId17"/>
    <p:sldId id="370" r:id="rId18"/>
    <p:sldId id="428" r:id="rId19"/>
    <p:sldId id="427" r:id="rId20"/>
    <p:sldId id="371" r:id="rId21"/>
    <p:sldId id="433" r:id="rId22"/>
    <p:sldId id="430" r:id="rId23"/>
    <p:sldId id="429" r:id="rId24"/>
    <p:sldId id="423" r:id="rId25"/>
    <p:sldId id="424" r:id="rId26"/>
    <p:sldId id="425" r:id="rId27"/>
    <p:sldId id="422" r:id="rId28"/>
    <p:sldId id="431" r:id="rId29"/>
    <p:sldId id="434" r:id="rId30"/>
    <p:sldId id="367" r:id="rId31"/>
    <p:sldId id="377" r:id="rId32"/>
    <p:sldId id="368" r:id="rId33"/>
    <p:sldId id="372" r:id="rId34"/>
    <p:sldId id="373" r:id="rId35"/>
    <p:sldId id="435" r:id="rId36"/>
    <p:sldId id="400" r:id="rId37"/>
    <p:sldId id="380" r:id="rId38"/>
    <p:sldId id="396" r:id="rId39"/>
    <p:sldId id="410" r:id="rId40"/>
    <p:sldId id="411" r:id="rId41"/>
    <p:sldId id="404" r:id="rId42"/>
    <p:sldId id="405" r:id="rId43"/>
    <p:sldId id="406" r:id="rId44"/>
    <p:sldId id="407" r:id="rId45"/>
    <p:sldId id="409" r:id="rId46"/>
    <p:sldId id="408" r:id="rId47"/>
    <p:sldId id="412" r:id="rId48"/>
    <p:sldId id="374" r:id="rId49"/>
    <p:sldId id="395" r:id="rId50"/>
    <p:sldId id="384" r:id="rId51"/>
    <p:sldId id="421" r:id="rId52"/>
    <p:sldId id="419" r:id="rId53"/>
    <p:sldId id="420" r:id="rId54"/>
    <p:sldId id="385" r:id="rId55"/>
    <p:sldId id="387" r:id="rId56"/>
    <p:sldId id="414" r:id="rId57"/>
    <p:sldId id="415" r:id="rId58"/>
    <p:sldId id="416" r:id="rId59"/>
    <p:sldId id="417" r:id="rId60"/>
    <p:sldId id="386" r:id="rId61"/>
    <p:sldId id="389" r:id="rId62"/>
    <p:sldId id="397" r:id="rId63"/>
    <p:sldId id="388" r:id="rId64"/>
    <p:sldId id="378" r:id="rId65"/>
    <p:sldId id="379" r:id="rId66"/>
    <p:sldId id="381" r:id="rId67"/>
    <p:sldId id="382" r:id="rId68"/>
    <p:sldId id="432" r:id="rId69"/>
    <p:sldId id="436" r:id="rId70"/>
    <p:sldId id="438" r:id="rId71"/>
    <p:sldId id="437" r:id="rId72"/>
    <p:sldId id="383" r:id="rId73"/>
    <p:sldId id="307" r:id="rId74"/>
    <p:sldId id="308" r:id="rId7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Default Section" id="{8D183559-E9DC-224A-9E21-1FE316EC981C}">
          <p14:sldIdLst>
            <p14:sldId id="257"/>
            <p14:sldId id="398"/>
            <p14:sldId id="399"/>
            <p14:sldId id="361"/>
            <p14:sldId id="362"/>
          </p14:sldIdLst>
        </p14:section>
        <p14:section name="Building blocks" id="{B1C39B76-74E9-8846-8E4B-C64489D5D170}">
          <p14:sldIdLst>
            <p14:sldId id="363"/>
            <p14:sldId id="364"/>
            <p14:sldId id="365"/>
            <p14:sldId id="366"/>
            <p14:sldId id="369"/>
            <p14:sldId id="370"/>
            <p14:sldId id="428"/>
            <p14:sldId id="427"/>
            <p14:sldId id="371"/>
            <p14:sldId id="433"/>
            <p14:sldId id="430"/>
            <p14:sldId id="429"/>
            <p14:sldId id="423"/>
            <p14:sldId id="424"/>
            <p14:sldId id="425"/>
            <p14:sldId id="422"/>
            <p14:sldId id="431"/>
            <p14:sldId id="434"/>
            <p14:sldId id="367"/>
            <p14:sldId id="377"/>
            <p14:sldId id="368"/>
            <p14:sldId id="372"/>
            <p14:sldId id="373"/>
            <p14:sldId id="435"/>
            <p14:sldId id="400"/>
            <p14:sldId id="380"/>
            <p14:sldId id="396"/>
            <p14:sldId id="410"/>
            <p14:sldId id="411"/>
            <p14:sldId id="404"/>
            <p14:sldId id="405"/>
            <p14:sldId id="406"/>
            <p14:sldId id="407"/>
            <p14:sldId id="409"/>
            <p14:sldId id="408"/>
            <p14:sldId id="412"/>
            <p14:sldId id="374"/>
          </p14:sldIdLst>
        </p14:section>
        <p14:section name="Cyphers" id="{3BC0B45F-0D00-BF41-8B42-310DF68AA80E}">
          <p14:sldIdLst>
            <p14:sldId id="395"/>
            <p14:sldId id="384"/>
            <p14:sldId id="421"/>
            <p14:sldId id="419"/>
            <p14:sldId id="420"/>
            <p14:sldId id="385"/>
            <p14:sldId id="387"/>
            <p14:sldId id="414"/>
            <p14:sldId id="415"/>
            <p14:sldId id="416"/>
            <p14:sldId id="417"/>
            <p14:sldId id="386"/>
            <p14:sldId id="389"/>
            <p14:sldId id="397"/>
            <p14:sldId id="388"/>
          </p14:sldIdLst>
        </p14:section>
        <p14:section name="Protocols" id="{3694E201-3701-3C42-B8DE-7E07EFA26153}">
          <p14:sldIdLst>
            <p14:sldId id="378"/>
            <p14:sldId id="379"/>
            <p14:sldId id="381"/>
            <p14:sldId id="382"/>
            <p14:sldId id="432"/>
            <p14:sldId id="436"/>
            <p14:sldId id="438"/>
            <p14:sldId id="437"/>
            <p14:sldId id="383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175" userDrawn="1">
          <p15:clr>
            <a:srgbClr val="A4A3A4"/>
          </p15:clr>
        </p15:guide>
        <p15:guide id="4" orient="horz" pos="143" userDrawn="1">
          <p15:clr>
            <a:srgbClr val="A4A3A4"/>
          </p15:clr>
        </p15:guide>
        <p15:guide id="5" orient="horz" pos="540" userDrawn="1">
          <p15:clr>
            <a:srgbClr val="A4A3A4"/>
          </p15:clr>
        </p15:guide>
        <p15:guide id="6" orient="horz" pos="431" userDrawn="1">
          <p15:clr>
            <a:srgbClr val="A4A3A4"/>
          </p15:clr>
        </p15:guide>
        <p15:guide id="7" pos="7491" userDrawn="1">
          <p15:clr>
            <a:srgbClr val="A4A3A4"/>
          </p15:clr>
        </p15:guide>
        <p15:guide id="8" pos="201" userDrawn="1">
          <p15:clr>
            <a:srgbClr val="A4A3A4"/>
          </p15:clr>
        </p15:guide>
        <p15:guide id="9" pos="3877" userDrawn="1">
          <p15:clr>
            <a:srgbClr val="A4A3A4"/>
          </p15:clr>
        </p15:guide>
        <p15:guide id="10" orient="horz" pos="588" userDrawn="1">
          <p15:clr>
            <a:srgbClr val="A4A3A4"/>
          </p15:clr>
        </p15:guide>
        <p15:guide id="11" orient="horz" pos="4319" userDrawn="1">
          <p15:clr>
            <a:srgbClr val="A4A3A4"/>
          </p15:clr>
        </p15:guide>
        <p15:guide id="12" userDrawn="1">
          <p15:clr>
            <a:srgbClr val="A4A3A4"/>
          </p15:clr>
        </p15:guide>
        <p15:guide id="13" pos="7489" userDrawn="1">
          <p15:clr>
            <a:srgbClr val="A4A3A4"/>
          </p15:clr>
        </p15:guide>
        <p15:guide id="14" pos="1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nn Foley" initials="LF" lastIdx="27" clrIdx="0"/>
  <p:cmAuthor id="2" name="Dawn Heiberg" initials="DH" lastIdx="18" clrIdx="1"/>
  <p:cmAuthor id="3" name="Kevin Bell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262626"/>
    <a:srgbClr val="525051"/>
    <a:srgbClr val="5C5C5C"/>
    <a:srgbClr val="D92231"/>
    <a:srgbClr val="000000"/>
    <a:srgbClr val="DE3E3E"/>
    <a:srgbClr val="0099FF"/>
    <a:srgbClr val="AD357A"/>
    <a:srgbClr val="5D3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2313"/>
  </p:normalViewPr>
  <p:slideViewPr>
    <p:cSldViewPr snapToGrid="0">
      <p:cViewPr varScale="1">
        <p:scale>
          <a:sx n="104" d="100"/>
          <a:sy n="104" d="100"/>
        </p:scale>
        <p:origin x="232" y="200"/>
      </p:cViewPr>
      <p:guideLst>
        <p:guide orient="horz" pos="2160"/>
        <p:guide pos="3840"/>
        <p:guide orient="horz" pos="4175"/>
        <p:guide orient="horz" pos="143"/>
        <p:guide orient="horz" pos="540"/>
        <p:guide orient="horz" pos="431"/>
        <p:guide pos="7491"/>
        <p:guide pos="201"/>
        <p:guide pos="3877"/>
        <p:guide orient="horz" pos="588"/>
        <p:guide orient="horz" pos="4319"/>
        <p:guide/>
        <p:guide pos="7489"/>
        <p:guide pos="1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AD14-E0A4-468B-A68C-CDE2655F37B6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2B2F2-448D-4F83-B20A-997D07B2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53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455738" y="184150"/>
            <a:ext cx="4257675" cy="23955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519289" y="2731910"/>
            <a:ext cx="6062133" cy="6231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515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erberos_(protocol)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WASTE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68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Birthday</a:t>
            </a:r>
            <a:r>
              <a:rPr lang="en-US" baseline="0" dirty="0"/>
              <a:t> paradox</a:t>
            </a:r>
          </a:p>
          <a:p>
            <a:r>
              <a:rPr lang="ru-RU" baseline="0" dirty="0"/>
              <a:t>Стандартизован для ГОСТ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Pre-generation</a:t>
            </a:r>
          </a:p>
        </p:txBody>
      </p:sp>
    </p:spTree>
    <p:extLst>
      <p:ext uri="{BB962C8B-B14F-4D97-AF65-F5344CB8AC3E}">
        <p14:creationId xmlns:p14="http://schemas.microsoft.com/office/powerpoint/2010/main" val="921534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Disk encryption</a:t>
            </a:r>
          </a:p>
        </p:txBody>
      </p:sp>
    </p:spTree>
    <p:extLst>
      <p:ext uri="{BB962C8B-B14F-4D97-AF65-F5344CB8AC3E}">
        <p14:creationId xmlns:p14="http://schemas.microsoft.com/office/powerpoint/2010/main" val="1690017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PCBC is used in </a:t>
            </a:r>
            <a:r>
              <a:rPr lang="en-US" dirty="0">
                <a:hlinkClick r:id="rId3" tooltip="Kerberos (protocol)"/>
              </a:rPr>
              <a:t>Kerberos v4</a:t>
            </a:r>
            <a:r>
              <a:rPr lang="en-US" dirty="0"/>
              <a:t> and </a:t>
            </a:r>
            <a:r>
              <a:rPr lang="en-US" dirty="0">
                <a:hlinkClick r:id="rId4" tooltip="WASTE"/>
              </a:rPr>
              <a:t>WASTE</a:t>
            </a:r>
            <a:endParaRPr lang="en-US" dirty="0"/>
          </a:p>
          <a:p>
            <a:r>
              <a:rPr lang="en-US" dirty="0"/>
              <a:t>If two adjacent </a:t>
            </a:r>
            <a:r>
              <a:rPr lang="en-US" dirty="0" err="1"/>
              <a:t>ciphertext</a:t>
            </a:r>
            <a:r>
              <a:rPr lang="en-US" dirty="0"/>
              <a:t> blocks are exchanged, this does not affect the decryption of subsequent blocks.</a:t>
            </a:r>
          </a:p>
        </p:txBody>
      </p:sp>
    </p:spTree>
    <p:extLst>
      <p:ext uri="{BB962C8B-B14F-4D97-AF65-F5344CB8AC3E}">
        <p14:creationId xmlns:p14="http://schemas.microsoft.com/office/powerpoint/2010/main" val="66322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46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tools.ietf.org</a:t>
            </a:r>
            <a:r>
              <a:rPr lang="en-US" b="0" dirty="0"/>
              <a:t>/html/rfc2104 - HMAC: Keyed-Hashing for Message Authentication</a:t>
            </a:r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Authenticated_encryption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81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www.ecrypt.eu.org</a:t>
            </a:r>
            <a:r>
              <a:rPr lang="en-US" dirty="0"/>
              <a:t>/ecrypt2/documents/D.SPA.20.pdf</a:t>
            </a:r>
          </a:p>
          <a:p>
            <a:pPr marL="0" marR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www.keylength.com</a:t>
            </a:r>
            <a:r>
              <a:rPr lang="en-US" dirty="0"/>
              <a:t>/en/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43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/wiki/One-</a:t>
            </a:r>
            <a:r>
              <a:rPr lang="en-US" dirty="0" err="1"/>
              <a:t>time_pad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58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424687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7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58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Ecn</a:t>
            </a:r>
            <a:r>
              <a:rPr lang="en-US" dirty="0"/>
              <a:t> == Dec</a:t>
            </a:r>
          </a:p>
        </p:txBody>
      </p:sp>
    </p:spTree>
    <p:extLst>
      <p:ext uri="{BB962C8B-B14F-4D97-AF65-F5344CB8AC3E}">
        <p14:creationId xmlns:p14="http://schemas.microsoft.com/office/powerpoint/2010/main" val="581415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=wXB-V_Keiu8</a:t>
            </a:r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/wiki/RSA_(cryptosystem)</a:t>
            </a:r>
          </a:p>
        </p:txBody>
      </p:sp>
    </p:spTree>
    <p:extLst>
      <p:ext uri="{BB962C8B-B14F-4D97-AF65-F5344CB8AC3E}">
        <p14:creationId xmlns:p14="http://schemas.microsoft.com/office/powerpoint/2010/main" val="1348809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=3QnD2c4Xovk</a:t>
            </a:r>
          </a:p>
        </p:txBody>
      </p:sp>
    </p:spTree>
    <p:extLst>
      <p:ext uri="{BB962C8B-B14F-4D97-AF65-F5344CB8AC3E}">
        <p14:creationId xmlns:p14="http://schemas.microsoft.com/office/powerpoint/2010/main" val="601509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=3QnD2c4Xovk</a:t>
            </a:r>
          </a:p>
        </p:txBody>
      </p:sp>
    </p:spTree>
    <p:extLst>
      <p:ext uri="{BB962C8B-B14F-4D97-AF65-F5344CB8AC3E}">
        <p14:creationId xmlns:p14="http://schemas.microsoft.com/office/powerpoint/2010/main" val="134711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ARP - Address Resolution Protocol </a:t>
            </a:r>
          </a:p>
          <a:p>
            <a:pPr marL="0" marR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WPAD - Web Proxy Auto-Discovery Protocol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96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=UK4zzSVXqiI</a:t>
            </a:r>
          </a:p>
          <a:p>
            <a:pPr marL="0" marR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habrahabr.ru</a:t>
            </a:r>
            <a:r>
              <a:rPr lang="en-US" dirty="0"/>
              <a:t>/post/226431/</a:t>
            </a:r>
          </a:p>
          <a:p>
            <a:r>
              <a:rPr lang="en-US" dirty="0"/>
              <a:t>https://</a:t>
            </a:r>
            <a:r>
              <a:rPr lang="en-US" dirty="0" err="1"/>
              <a:t>habrahabr.ru</a:t>
            </a:r>
            <a:r>
              <a:rPr lang="en-US" dirty="0"/>
              <a:t>/post/225483/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=Ra0dGPYScLQ</a:t>
            </a:r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Client begins a new handshake and submits its capabilities to the server.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Server selects connection parameters.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Server sends its certificate chain (only if server authentication is required).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Depending on the selected key exchange, the server sends additional information required to generate the master secret.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Server indicates completion of its side of the negotiation.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Client sends additional information required to generate the master secret.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Client switches to encryption and informs the server.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Client sends a MAC of the handshake messages it sent and received.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Server switches to encryption and informs the client. </a:t>
            </a:r>
          </a:p>
          <a:p>
            <a:r>
              <a:rPr lang="en-US" sz="2400" kern="1200" dirty="0">
                <a:solidFill>
                  <a:srgbClr val="000000"/>
                </a:solidFill>
                <a:effectLst/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Server sends a MAC of the handshake messages it received and sent.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1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Alice_and_Bob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0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/wiki/Padding_(cryptography)</a:t>
            </a:r>
          </a:p>
        </p:txBody>
      </p:sp>
    </p:spTree>
    <p:extLst>
      <p:ext uri="{BB962C8B-B14F-4D97-AF65-F5344CB8AC3E}">
        <p14:creationId xmlns:p14="http://schemas.microsoft.com/office/powerpoint/2010/main" val="110133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cases?</a:t>
            </a:r>
          </a:p>
          <a:p>
            <a:endParaRPr lang="en-US" baseline="0" dirty="0"/>
          </a:p>
          <a:p>
            <a:r>
              <a:rPr lang="en-US" baseline="0" dirty="0"/>
              <a:t>Data stream over net</a:t>
            </a:r>
          </a:p>
          <a:p>
            <a:r>
              <a:rPr lang="en-US" baseline="0" dirty="0"/>
              <a:t>File on disk</a:t>
            </a:r>
          </a:p>
          <a:p>
            <a:r>
              <a:rPr lang="en-US" baseline="0" dirty="0"/>
              <a:t>Whole disk</a:t>
            </a:r>
          </a:p>
          <a:p>
            <a:r>
              <a:rPr lang="en-US" baseline="0" dirty="0"/>
              <a:t>Send message</a:t>
            </a:r>
          </a:p>
          <a:p>
            <a:r>
              <a:rPr lang="mr-IN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3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% </a:t>
            </a:r>
            <a:r>
              <a:rPr lang="en-US" sz="2400" kern="1200" dirty="0" err="1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openssl</a:t>
            </a:r>
            <a:r>
              <a:rPr lang="en-US" sz="2400" kern="1200" dirty="0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 des-</a:t>
            </a:r>
            <a:r>
              <a:rPr lang="en-US" sz="2400" kern="1200" dirty="0" err="1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ecb</a:t>
            </a:r>
            <a:r>
              <a:rPr lang="en-US" sz="2400" kern="1200" dirty="0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 -in </a:t>
            </a:r>
            <a:r>
              <a:rPr lang="en-US" sz="2400" kern="1200" dirty="0" err="1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linux.raw</a:t>
            </a:r>
            <a:r>
              <a:rPr lang="en-US" sz="2400" kern="1200" dirty="0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 -out </a:t>
            </a:r>
            <a:r>
              <a:rPr lang="en-US" sz="2400" kern="1200" dirty="0" err="1">
                <a:solidFill>
                  <a:srgbClr val="000000"/>
                </a:solidFill>
                <a:latin typeface="Avenir" pitchFamily="17" charset="0"/>
                <a:ea typeface="Avenir" pitchFamily="17" charset="0"/>
                <a:cs typeface="Avenir" pitchFamily="17" charset="0"/>
                <a:sym typeface="Avenir Roman" charset="0"/>
              </a:rPr>
              <a:t>linux.raw.enc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2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</a:t>
            </a:r>
            <a:r>
              <a:rPr lang="en-US" baseline="0" dirty="0"/>
              <a:t> to</a:t>
            </a:r>
            <a:r>
              <a:rPr lang="en-US" dirty="0"/>
              <a:t> change first block (re-encrypt</a:t>
            </a:r>
            <a:r>
              <a:rPr lang="en-US" baseline="0" dirty="0"/>
              <a:t> all)</a:t>
            </a:r>
          </a:p>
          <a:p>
            <a:r>
              <a:rPr lang="en-US" baseline="0" dirty="0"/>
              <a:t>Can’t pre-</a:t>
            </a:r>
            <a:r>
              <a:rPr lang="en-US" baseline="0" dirty="0" err="1"/>
              <a:t>calc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7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группе, состоящей из 23 или более человек, вероятность совпадения дней рождения (число и месяц) хотя бы у двух людей превышает 50 %.</a:t>
            </a:r>
            <a:endParaRPr lang="en-US" dirty="0"/>
          </a:p>
          <a:p>
            <a:endParaRPr lang="en-US" dirty="0"/>
          </a:p>
          <a:p>
            <a:r>
              <a:rPr lang="mr-IN" dirty="0" err="1"/>
              <a:t>https</a:t>
            </a:r>
            <a:r>
              <a:rPr lang="mr-IN" dirty="0"/>
              <a:t>://</a:t>
            </a:r>
            <a:r>
              <a:rPr lang="mr-IN" dirty="0" err="1"/>
              <a:t>ru.wikipedia.org</a:t>
            </a:r>
            <a:r>
              <a:rPr lang="mr-IN" dirty="0"/>
              <a:t>/</a:t>
            </a:r>
            <a:r>
              <a:rPr lang="mr-IN" dirty="0" err="1"/>
              <a:t>wiki</a:t>
            </a:r>
            <a:r>
              <a:rPr lang="mr-IN" dirty="0"/>
              <a:t>/%D0%9F%D0%B0%D1%80%D0%B0%D0%B4%D0%BE%D0%BA%D1%81_%D0%B4%D0%BD%D0%B5%D0%B9_%D1%80%D0%BE%D0%B6%D0%B4%D0%B5%D0%BD%D0%B8%D1%8F</a:t>
            </a:r>
            <a:endParaRPr lang="en-US" dirty="0"/>
          </a:p>
          <a:p>
            <a:endParaRPr lang="ru-RU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Birthday_problem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42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robertheaton.com</a:t>
            </a:r>
            <a:r>
              <a:rPr lang="en-US" dirty="0"/>
              <a:t>/2013/07/29/padding-oracle-attack/</a:t>
            </a:r>
          </a:p>
        </p:txBody>
      </p:sp>
    </p:spTree>
    <p:extLst>
      <p:ext uri="{BB962C8B-B14F-4D97-AF65-F5344CB8AC3E}">
        <p14:creationId xmlns:p14="http://schemas.microsoft.com/office/powerpoint/2010/main" val="1982840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919" y="2648995"/>
            <a:ext cx="11582400" cy="268641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00" b="0" i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919" y="5433091"/>
            <a:ext cx="11582400" cy="4684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2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aseline="0"/>
            </a:lvl1pPr>
            <a:lvl2pPr>
              <a:defRPr sz="3200" baseline="0"/>
            </a:lvl2pPr>
            <a:lvl3pPr>
              <a:defRPr sz="3200" baseline="0"/>
            </a:lvl3pPr>
            <a:lvl4pPr>
              <a:defRPr sz="3200" baseline="0"/>
            </a:lvl4pPr>
            <a:lvl5pPr>
              <a:defRPr sz="3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577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1761" y="740664"/>
            <a:ext cx="11423472" cy="534924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62626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262626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62626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62626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88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95817" y="1088136"/>
            <a:ext cx="11419416" cy="5001768"/>
          </a:xfrm>
        </p:spPr>
        <p:txBody>
          <a:bodyPr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3461172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95818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5"/>
          </p:nvPr>
        </p:nvSpPr>
        <p:spPr>
          <a:xfrm>
            <a:off x="6403110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900769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0145" y="740663"/>
            <a:ext cx="11408225" cy="534924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6"/>
                </a:solidFill>
              </a:defRPr>
            </a:lvl1pPr>
            <a:lvl2pPr marL="573088" indent="-231775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739775" indent="-173038">
              <a:buClr>
                <a:schemeClr val="accent1"/>
              </a:buClr>
              <a:buFont typeface="Courier New" pitchFamily="49" charset="0"/>
              <a:buChar char="o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46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10890" y="937032"/>
            <a:ext cx="2594327" cy="1640418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 w="6350" cmpd="sng">
            <a:solidFill>
              <a:srgbClr val="C8C8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n>
                <a:solidFill>
                  <a:srgbClr val="C8C8C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481917" y="1168279"/>
            <a:ext cx="8268976" cy="1177925"/>
          </a:xfrm>
        </p:spPr>
        <p:txBody>
          <a:bodyPr anchor="ctr" anchorCtr="0"/>
          <a:lstStyle>
            <a:lvl1pPr marL="0" indent="0">
              <a:buFontTx/>
              <a:buNone/>
              <a:defRPr sz="1800">
                <a:solidFill>
                  <a:schemeClr val="accent6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Company Description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95818" y="2863850"/>
            <a:ext cx="11355076" cy="877888"/>
          </a:xfrm>
        </p:spPr>
        <p:txBody>
          <a:bodyPr anchor="ctr" anchorCtr="0"/>
          <a:lstStyle>
            <a:lvl1pPr marL="0" indent="0" algn="ctr">
              <a:buFontTx/>
              <a:buNone/>
              <a:defRPr sz="1400" i="1">
                <a:solidFill>
                  <a:srgbClr val="C00000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5818" y="3892342"/>
            <a:ext cx="5622029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Number of Parallels </a:t>
            </a:r>
            <a:br>
              <a:rPr lang="en-US"/>
            </a:br>
            <a:r>
              <a:rPr lang="en-US"/>
              <a:t>Remove Application Server users: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Primary reason why customer chose </a:t>
            </a:r>
            <a:br>
              <a:rPr lang="en-US"/>
            </a:br>
            <a:r>
              <a:rPr lang="en-US"/>
              <a:t>Parallels Remove Application Server: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892342"/>
            <a:ext cx="5654893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Solution that Parallels </a:t>
            </a:r>
            <a:br>
              <a:rPr lang="en-US"/>
            </a:br>
            <a:r>
              <a:rPr lang="en-US"/>
              <a:t>Remove Application Server replaced: </a:t>
            </a:r>
          </a:p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Applications being delivered: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53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62007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90237" y="-12032"/>
            <a:ext cx="12356432" cy="638848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0573" y="2211479"/>
            <a:ext cx="11087100" cy="904875"/>
          </a:xfrm>
        </p:spPr>
        <p:txBody>
          <a:bodyPr/>
          <a:lstStyle>
            <a:lvl1pPr algn="ctr">
              <a:buNone/>
              <a:defRPr sz="3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70488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79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00" b="0" i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456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1761" y="740664"/>
            <a:ext cx="11423472" cy="534924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62626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262626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62626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62626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1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95817" y="1088136"/>
            <a:ext cx="11419416" cy="5001768"/>
          </a:xfrm>
        </p:spPr>
        <p:txBody>
          <a:bodyPr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098697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95818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5"/>
          </p:nvPr>
        </p:nvSpPr>
        <p:spPr>
          <a:xfrm>
            <a:off x="6403110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1705030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0145" y="740663"/>
            <a:ext cx="11408225" cy="534924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6"/>
                </a:solidFill>
              </a:defRPr>
            </a:lvl1pPr>
            <a:lvl2pPr marL="573088" indent="-231775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739775" indent="-173038">
              <a:buClr>
                <a:schemeClr val="accent1"/>
              </a:buClr>
              <a:buFont typeface="Courier New" pitchFamily="49" charset="0"/>
              <a:buChar char="o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00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10890" y="937032"/>
            <a:ext cx="2594327" cy="1640418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 w="6350" cmpd="sng">
            <a:solidFill>
              <a:srgbClr val="C8C8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n>
                <a:solidFill>
                  <a:srgbClr val="C8C8C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481917" y="1168279"/>
            <a:ext cx="8268976" cy="1177925"/>
          </a:xfrm>
        </p:spPr>
        <p:txBody>
          <a:bodyPr anchor="ctr" anchorCtr="0"/>
          <a:lstStyle>
            <a:lvl1pPr marL="0" indent="0">
              <a:buFontTx/>
              <a:buNone/>
              <a:defRPr sz="1800">
                <a:solidFill>
                  <a:schemeClr val="accent6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Company Description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95818" y="2863850"/>
            <a:ext cx="11355076" cy="877888"/>
          </a:xfrm>
        </p:spPr>
        <p:txBody>
          <a:bodyPr anchor="ctr" anchorCtr="0"/>
          <a:lstStyle>
            <a:lvl1pPr marL="0" indent="0" algn="ctr">
              <a:buFontTx/>
              <a:buNone/>
              <a:defRPr sz="1400" i="1">
                <a:solidFill>
                  <a:srgbClr val="C00000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5818" y="3892342"/>
            <a:ext cx="5622029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Number of Parallels </a:t>
            </a:r>
            <a:br>
              <a:rPr lang="en-US"/>
            </a:br>
            <a:r>
              <a:rPr lang="en-US"/>
              <a:t>Remove Application Server users: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Primary reason why customer chose </a:t>
            </a:r>
            <a:br>
              <a:rPr lang="en-US"/>
            </a:br>
            <a:r>
              <a:rPr lang="en-US"/>
              <a:t>Parallels Remove Application Server: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892342"/>
            <a:ext cx="5654893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Solution that Parallels </a:t>
            </a:r>
            <a:br>
              <a:rPr lang="en-US"/>
            </a:br>
            <a:r>
              <a:rPr lang="en-US"/>
              <a:t>Remove Application Server replaced: </a:t>
            </a:r>
          </a:p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Applications being delivered: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54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35627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90237" y="-12032"/>
            <a:ext cx="12356432" cy="638848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0573" y="2211479"/>
            <a:ext cx="11087100" cy="904875"/>
          </a:xfrm>
        </p:spPr>
        <p:txBody>
          <a:bodyPr/>
          <a:lstStyle>
            <a:lvl1pPr algn="ctr">
              <a:buNone/>
              <a:defRPr sz="3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45715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59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1761" y="740664"/>
            <a:ext cx="11423472" cy="534924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62626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262626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62626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62626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31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95817" y="1088136"/>
            <a:ext cx="11419416" cy="5001768"/>
          </a:xfrm>
        </p:spPr>
        <p:txBody>
          <a:bodyPr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65416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95818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5"/>
          </p:nvPr>
        </p:nvSpPr>
        <p:spPr>
          <a:xfrm>
            <a:off x="6403110" y="1289305"/>
            <a:ext cx="5412124" cy="4573455"/>
          </a:xfrm>
        </p:spPr>
        <p:txBody>
          <a:bodyPr lIns="182880" tIns="182880" rIns="182880" bIns="182880"/>
          <a:lstStyle>
            <a:lvl1pPr marL="227013" marR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76072" marR="0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758952" marR="0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996696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88720" marR="0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22701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edit Master text styles</a:t>
            </a:r>
          </a:p>
          <a:p>
            <a:pPr marL="576072" marR="0" lvl="1" indent="-18288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Second level</a:t>
            </a:r>
          </a:p>
          <a:p>
            <a:pPr marL="758952" marR="0" lvl="2" indent="-173736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>
                <a:srgbClr val="525051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Third level</a:t>
            </a:r>
          </a:p>
          <a:p>
            <a:pPr marL="996696" marR="0" lvl="3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Fourth level</a:t>
            </a:r>
          </a:p>
          <a:p>
            <a:pPr marL="1188720" marR="0" lvl="4" indent="-18288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52505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817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395817" y="694944"/>
            <a:ext cx="11419416" cy="400110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85059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133815"/>
            <a:ext cx="11419416" cy="584775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0145" y="740663"/>
            <a:ext cx="11408225" cy="534924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6"/>
                </a:solidFill>
              </a:defRPr>
            </a:lvl1pPr>
            <a:lvl2pPr marL="573088" indent="-231775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739775" indent="-173038">
              <a:buClr>
                <a:schemeClr val="accent1"/>
              </a:buClr>
              <a:buFont typeface="Courier New" pitchFamily="49" charset="0"/>
              <a:buChar char="o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10890" y="937032"/>
            <a:ext cx="2594327" cy="1640418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 w="6350" cmpd="sng">
            <a:solidFill>
              <a:srgbClr val="C8C8C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n>
                <a:solidFill>
                  <a:srgbClr val="C8C8C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481917" y="1168279"/>
            <a:ext cx="8268976" cy="1177925"/>
          </a:xfrm>
        </p:spPr>
        <p:txBody>
          <a:bodyPr anchor="ctr" anchorCtr="0"/>
          <a:lstStyle>
            <a:lvl1pPr marL="0" indent="0">
              <a:buFontTx/>
              <a:buNone/>
              <a:defRPr sz="1800">
                <a:solidFill>
                  <a:schemeClr val="accent6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Company Description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95818" y="2863850"/>
            <a:ext cx="11355076" cy="877888"/>
          </a:xfrm>
        </p:spPr>
        <p:txBody>
          <a:bodyPr anchor="ctr" anchorCtr="0"/>
          <a:lstStyle>
            <a:lvl1pPr marL="0" indent="0" algn="ctr">
              <a:buFontTx/>
              <a:buNone/>
              <a:defRPr sz="1400" i="1">
                <a:solidFill>
                  <a:srgbClr val="C00000"/>
                </a:solidFill>
              </a:defRPr>
            </a:lvl1pPr>
            <a:lvl2pPr marL="393192" indent="0">
              <a:buFontTx/>
              <a:buNone/>
              <a:defRPr/>
            </a:lvl2pPr>
            <a:lvl3pPr marL="585216" indent="0">
              <a:buFontTx/>
              <a:buNone/>
              <a:defRPr/>
            </a:lvl3pPr>
            <a:lvl4pPr marL="813816" indent="0">
              <a:buFontTx/>
              <a:buNone/>
              <a:defRPr/>
            </a:lvl4pPr>
            <a:lvl5pPr marL="1005840" indent="0">
              <a:buFontTx/>
              <a:buNone/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5818" y="3892342"/>
            <a:ext cx="5622029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Number of Parallels </a:t>
            </a:r>
            <a:br>
              <a:rPr lang="en-US"/>
            </a:br>
            <a:r>
              <a:rPr lang="en-US"/>
              <a:t>Remove Application Server users: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Primary reason why customer chose </a:t>
            </a:r>
            <a:br>
              <a:rPr lang="en-US"/>
            </a:br>
            <a:r>
              <a:rPr lang="en-US"/>
              <a:t>Parallels Remove Application Server: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2" y="3892342"/>
            <a:ext cx="5654893" cy="2338473"/>
          </a:xfrm>
        </p:spPr>
        <p:txBody>
          <a:bodyPr lIns="182880" tIns="91440" rIns="182880" bIns="18288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accent6"/>
                </a:solidFill>
              </a:defRPr>
            </a:lvl1pPr>
            <a:lvl2pPr marL="393192" indent="0">
              <a:buNone/>
              <a:defRPr sz="1400"/>
            </a:lvl2pPr>
            <a:lvl3pPr marL="585216" indent="0">
              <a:buNone/>
              <a:defRPr sz="1400"/>
            </a:lvl3pPr>
            <a:lvl4pPr marL="813816" indent="0">
              <a:buNone/>
              <a:defRPr sz="1400"/>
            </a:lvl4pPr>
            <a:lvl5pPr marL="1005840" indent="0">
              <a:buNone/>
              <a:defRPr sz="1400"/>
            </a:lvl5pPr>
          </a:lstStyle>
          <a:p>
            <a:pPr lvl="0"/>
            <a:r>
              <a:rPr lang="en-US"/>
              <a:t>Solution that Parallels </a:t>
            </a:r>
            <a:br>
              <a:rPr lang="en-US"/>
            </a:br>
            <a:r>
              <a:rPr lang="en-US"/>
              <a:t>Remove Application Server replaced: </a:t>
            </a:r>
          </a:p>
          <a:p>
            <a:pPr lvl="0"/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r>
              <a:rPr lang="en-US"/>
              <a:t>Applications being delivered: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 goes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4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768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0573" y="2211479"/>
            <a:ext cx="11087100" cy="904875"/>
          </a:xfrm>
        </p:spPr>
        <p:txBody>
          <a:bodyPr/>
          <a:lstStyle>
            <a:lvl1pPr algn="ctr">
              <a:buNone/>
              <a:defRPr sz="3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4022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22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D92231"/>
              </a:solidFill>
            </a:endParaRPr>
          </a:p>
        </p:txBody>
      </p:sp>
      <p:pic>
        <p:nvPicPr>
          <p:cNvPr id="3" name="Picture 2" descr="parallels-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40" y="259653"/>
            <a:ext cx="1523919" cy="5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4685070" y="6598347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9239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375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395817" y="133815"/>
            <a:ext cx="1141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818" y="740664"/>
            <a:ext cx="11408833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11273609" y="6468836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01192-7D3D-4845-B731-08DC5E4AA9A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3454400" y="6486905"/>
            <a:ext cx="528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13" name="Picture 12" descr="parallels-white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81" y="6336327"/>
            <a:ext cx="1523918" cy="5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4685071" y="6601074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8665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81" r:id="rId5"/>
    <p:sldLayoutId id="2147483668" r:id="rId6"/>
    <p:sldLayoutId id="2147483667" r:id="rId7"/>
    <p:sldLayoutId id="2147483669" r:id="rId8"/>
    <p:sldLayoutId id="2147483758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00000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76072" indent="-182880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758952" indent="-173736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65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996696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188720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75400"/>
            <a:ext cx="12192000" cy="55294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arallels-white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81" y="6336327"/>
            <a:ext cx="1523918" cy="5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11273609" y="6468836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01192-7D3D-4845-B731-08DC5E4AA9A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375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395817" y="133815"/>
            <a:ext cx="1141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818" y="740664"/>
            <a:ext cx="11408833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685071" y="6472981"/>
            <a:ext cx="2821858" cy="169277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685071" y="6642258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5627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00000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76072" indent="-182880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758952" indent="-173736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65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996696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188720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395817" y="133815"/>
            <a:ext cx="1141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818" y="740664"/>
            <a:ext cx="11408833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11273609" y="6468836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3454400" y="6486905"/>
            <a:ext cx="528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0" y="6348490"/>
            <a:ext cx="1297778" cy="276830"/>
          </a:xfrm>
          <a:prstGeom prst="rect">
            <a:avLst/>
          </a:prstGeom>
        </p:spPr>
      </p:pic>
      <p:sp>
        <p:nvSpPr>
          <p:cNvPr id="15" name="Slide Number Placeholder 3"/>
          <p:cNvSpPr txBox="1">
            <a:spLocks/>
          </p:cNvSpPr>
          <p:nvPr userDrawn="1"/>
        </p:nvSpPr>
        <p:spPr>
          <a:xfrm>
            <a:off x="11426009" y="6334540"/>
            <a:ext cx="499291" cy="2875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01192-7D3D-4845-B731-08DC5E4AA9A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85071" y="6335332"/>
            <a:ext cx="2821858" cy="169277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685071" y="6504609"/>
            <a:ext cx="2821858" cy="123111"/>
          </a:xfrm>
          <a:prstGeom prst="rect">
            <a:avLst/>
          </a:prstGeom>
        </p:spPr>
        <p:txBody>
          <a:bodyPr wrap="square" lIns="91440" tIns="0" rIns="91440" b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None/>
              <a:tabLst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© Parallels International GmbH.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742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C00000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charset="0"/>
        </a:defRPr>
      </a:lvl9pPr>
    </p:titleStyle>
    <p:bodyStyle>
      <a:lvl1pPr marL="2270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76072" indent="-182880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758952" indent="-173736" algn="l" rtl="0" eaLnBrk="0" fontAlgn="base" hangingPunct="0">
        <a:spcBef>
          <a:spcPts val="100"/>
        </a:spcBef>
        <a:spcAft>
          <a:spcPct val="0"/>
        </a:spcAft>
        <a:buClr>
          <a:schemeClr val="tx2"/>
        </a:buClr>
        <a:buSzPct val="65000"/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996696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188720" indent="-182880" algn="l" rtl="0" eaLnBrk="0" fontAlgn="base" hangingPunct="0">
        <a:spcBef>
          <a:spcPts val="2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efir?stream_id=4f9c49467a31da28ac64e8101531ffd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oursera.org/learn/crypto" TargetMode="External"/><Relationship Id="rId5" Type="http://schemas.openxmlformats.org/officeDocument/2006/relationships/hyperlink" Target="https://events.yandex.ru/lib/talks/2337/" TargetMode="External"/><Relationship Id="rId4" Type="http://schemas.openxmlformats.org/officeDocument/2006/relationships/hyperlink" Target="https://yandex.ru/efir?stream_id=40264de77d5f9552baf5caa6c03b44d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919" y="1055233"/>
            <a:ext cx="11582400" cy="2082253"/>
          </a:xfrm>
        </p:spPr>
        <p:txBody>
          <a:bodyPr/>
          <a:lstStyle/>
          <a:p>
            <a:r>
              <a:rPr lang="en-US" altLang="ru-RU" sz="6000" dirty="0"/>
              <a:t>Cryptography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6C48A-3DB6-274B-948A-99B4EAC1E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053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Cipher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ECB, CBC, CFB, OFB, CTR, GCM, and so forth</a:t>
            </a:r>
          </a:p>
        </p:txBody>
      </p:sp>
    </p:spTree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Codebook Mode (ECB)</a:t>
            </a:r>
          </a:p>
        </p:txBody>
      </p:sp>
      <p:pic>
        <p:nvPicPr>
          <p:cNvPr id="12300" name="Picture 12" descr="CB encryption.sv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700809"/>
            <a:ext cx="8562976" cy="34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6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45" y="739776"/>
            <a:ext cx="566102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7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 ECB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3868" y="718590"/>
            <a:ext cx="4931975" cy="493197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DE9F61-2CFA-1748-8390-A45A9131A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6157" y="718590"/>
            <a:ext cx="4931975" cy="49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912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Cipher Block Chaining Mode (CBC)</a:t>
            </a:r>
          </a:p>
        </p:txBody>
      </p:sp>
      <p:pic>
        <p:nvPicPr>
          <p:cNvPr id="13316" name="Picture 4" descr="BC encryption.sv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50" y="1772816"/>
            <a:ext cx="84050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51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DB57-DAE8-8741-9537-8296447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Birthday paradox</a:t>
            </a:r>
            <a:endParaRPr lang="ru-RU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CF8B651-5743-4F40-8ED3-F73389FE6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89" y="811583"/>
            <a:ext cx="8567737" cy="55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85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Birthday paradox</a:t>
            </a:r>
          </a:p>
          <a:p>
            <a:endParaRPr lang="en-US" sz="1800" dirty="0"/>
          </a:p>
          <a:p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= E(C</a:t>
            </a:r>
            <a:r>
              <a:rPr lang="en-US" baseline="-25000" dirty="0"/>
              <a:t>i-1</a:t>
            </a:r>
            <a:r>
              <a:rPr lang="en-US" dirty="0"/>
              <a:t> ^ P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  <a:p>
            <a:r>
              <a:rPr lang="en-US" dirty="0" err="1"/>
              <a:t>C</a:t>
            </a:r>
            <a:r>
              <a:rPr lang="en-US" baseline="-25000" dirty="0" err="1"/>
              <a:t>j</a:t>
            </a:r>
            <a:r>
              <a:rPr lang="en-US" dirty="0"/>
              <a:t> = E(C</a:t>
            </a:r>
            <a:r>
              <a:rPr lang="en-US" baseline="-25000" dirty="0"/>
              <a:t>j-1</a:t>
            </a:r>
            <a:r>
              <a:rPr lang="en-US" dirty="0"/>
              <a:t> ^ </a:t>
            </a:r>
            <a:r>
              <a:rPr lang="en-US" dirty="0" err="1"/>
              <a:t>P</a:t>
            </a:r>
            <a:r>
              <a:rPr lang="en-US" baseline="-25000" dirty="0" err="1"/>
              <a:t>j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== </a:t>
            </a:r>
            <a:r>
              <a:rPr lang="en-US" dirty="0" err="1"/>
              <a:t>C</a:t>
            </a:r>
            <a:r>
              <a:rPr lang="en-US" baseline="-25000" dirty="0" err="1"/>
              <a:t>j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baseline="-25000" dirty="0"/>
              <a:t>i</a:t>
            </a:r>
            <a:r>
              <a:rPr lang="en-US" dirty="0"/>
              <a:t> ⊕ </a:t>
            </a:r>
            <a:r>
              <a:rPr lang="en-US" dirty="0" err="1"/>
              <a:t>P</a:t>
            </a:r>
            <a:r>
              <a:rPr lang="en-US" baseline="-25000" dirty="0" err="1"/>
              <a:t>j</a:t>
            </a:r>
            <a:r>
              <a:rPr lang="en-US" dirty="0"/>
              <a:t> = C</a:t>
            </a:r>
            <a:r>
              <a:rPr lang="en-US" baseline="-25000" dirty="0"/>
              <a:t>j-1</a:t>
            </a:r>
            <a:r>
              <a:rPr lang="en-US" dirty="0"/>
              <a:t> ^ C</a:t>
            </a:r>
            <a:r>
              <a:rPr lang="en-US" baseline="-25000" dirty="0"/>
              <a:t>i-1</a:t>
            </a:r>
          </a:p>
        </p:txBody>
      </p:sp>
    </p:spTree>
    <p:extLst>
      <p:ext uri="{BB962C8B-B14F-4D97-AF65-F5344CB8AC3E}">
        <p14:creationId xmlns:p14="http://schemas.microsoft.com/office/powerpoint/2010/main" val="85389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 Oracle</a:t>
            </a:r>
          </a:p>
        </p:txBody>
      </p:sp>
      <p:pic>
        <p:nvPicPr>
          <p:cNvPr id="18434" name="Picture 2" descr="http://robertheaton.com/images/cbcfak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832807"/>
            <a:ext cx="8064896" cy="53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Cipher Feedback Mode (CFB)</a:t>
            </a:r>
          </a:p>
        </p:txBody>
      </p:sp>
      <p:pic>
        <p:nvPicPr>
          <p:cNvPr id="15362" name="Picture 2" descr="FB encryption.sv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1269120"/>
            <a:ext cx="10728000" cy="43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03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Feedback Mode (OFB)</a:t>
            </a:r>
          </a:p>
        </p:txBody>
      </p:sp>
      <p:pic>
        <p:nvPicPr>
          <p:cNvPr id="16386" name="Picture 2" descr="FB encryption.sv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" y="1269000"/>
            <a:ext cx="1072859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Yandex </a:t>
            </a:r>
            <a:r>
              <a:rPr lang="ru-RU" dirty="0"/>
              <a:t>КИТ Криптография, шифрование</a:t>
            </a:r>
          </a:p>
          <a:p>
            <a:pPr lvl="1"/>
            <a:r>
              <a:rPr lang="en-GB" sz="2400" dirty="0">
                <a:hlinkClick r:id="rId3"/>
              </a:rPr>
              <a:t>https://yandex.ru/efir?stream_id=4f9c49467a31da28ac64e8101531ffd8</a:t>
            </a:r>
            <a:endParaRPr lang="ru-RU" sz="2400" dirty="0"/>
          </a:p>
          <a:p>
            <a:pPr lvl="1"/>
            <a:r>
              <a:rPr lang="en-GB" sz="2400" dirty="0">
                <a:hlinkClick r:id="rId4"/>
              </a:rPr>
              <a:t>https://yandex.ru/efir?stream_id=40264de77d5f9552baf5caa6c03b44d6</a:t>
            </a:r>
            <a:endParaRPr lang="ru-RU" sz="2400" dirty="0"/>
          </a:p>
          <a:p>
            <a:pPr lvl="1"/>
            <a:r>
              <a:rPr lang="en-US" sz="2400" dirty="0">
                <a:hlinkClick r:id="rId5"/>
              </a:rPr>
              <a:t>https://events.yandex.ru/lib/talks/2337/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  <a:p>
            <a:r>
              <a:rPr lang="en-US" dirty="0"/>
              <a:t>Cryptography I</a:t>
            </a:r>
            <a:r>
              <a:rPr lang="ru-RU" dirty="0"/>
              <a:t> (</a:t>
            </a:r>
            <a:r>
              <a:rPr lang="en-US" dirty="0"/>
              <a:t>Stanford University</a:t>
            </a:r>
            <a:r>
              <a:rPr lang="ru-RU" dirty="0"/>
              <a:t>, </a:t>
            </a:r>
            <a:r>
              <a:rPr lang="en-US" dirty="0"/>
              <a:t>Dan </a:t>
            </a:r>
            <a:r>
              <a:rPr lang="en-US" dirty="0" err="1"/>
              <a:t>Boneh</a:t>
            </a:r>
            <a:r>
              <a:rPr lang="ru-RU" dirty="0"/>
              <a:t>)</a:t>
            </a:r>
          </a:p>
          <a:p>
            <a:pPr lvl="1"/>
            <a:r>
              <a:rPr lang="en-US" sz="2400" dirty="0">
                <a:hlinkClick r:id="rId6"/>
              </a:rPr>
              <a:t>https://www.coursera.org/learn/crypto</a:t>
            </a:r>
            <a:endParaRPr lang="ru-RU" sz="2400" dirty="0"/>
          </a:p>
          <a:p>
            <a:endParaRPr lang="en-US" dirty="0"/>
          </a:p>
          <a:p>
            <a:r>
              <a:rPr lang="en-US" dirty="0"/>
              <a:t>Bulletproof SSL and TLS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9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 Mode (CTR)</a:t>
            </a:r>
          </a:p>
        </p:txBody>
      </p:sp>
      <p:pic>
        <p:nvPicPr>
          <p:cNvPr id="17410" name="Picture 2" descr="TR encryption 2.sv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" y="1269000"/>
            <a:ext cx="1072859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411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Propagating Cipher Block Chaining (PCBC)</a:t>
            </a:r>
          </a:p>
        </p:txBody>
      </p:sp>
      <p:pic>
        <p:nvPicPr>
          <p:cNvPr id="14338" name="Picture 2" descr="CBC encryption.sv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3" y="1269000"/>
            <a:ext cx="1072859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66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Cipher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Birthday paradox</a:t>
            </a:r>
          </a:p>
          <a:p>
            <a:r>
              <a:rPr lang="en-US" dirty="0"/>
              <a:t>Padding oracle</a:t>
            </a:r>
          </a:p>
          <a:p>
            <a:r>
              <a:rPr lang="en-US" dirty="0"/>
              <a:t>Pre-generation</a:t>
            </a:r>
          </a:p>
          <a:p>
            <a:r>
              <a:rPr lang="en-US" dirty="0"/>
              <a:t>Decryption recovery</a:t>
            </a:r>
          </a:p>
        </p:txBody>
      </p:sp>
    </p:spTree>
    <p:extLst>
      <p:ext uri="{BB962C8B-B14F-4D97-AF65-F5344CB8AC3E}">
        <p14:creationId xmlns:p14="http://schemas.microsoft.com/office/powerpoint/2010/main" val="1462520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1F2F-AF9B-DB4D-8012-1EBE6B0D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Cipher Modes – safe to use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CA01AB-0213-5F42-A83A-0C125ECDE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3830" y="637305"/>
            <a:ext cx="5583389" cy="55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Weak</a:t>
            </a:r>
          </a:p>
          <a:p>
            <a:pPr lvl="1"/>
            <a:r>
              <a:rPr lang="en-US" dirty="0"/>
              <a:t>md5, sha1</a:t>
            </a:r>
          </a:p>
          <a:p>
            <a:endParaRPr lang="en-US" b="1" dirty="0"/>
          </a:p>
          <a:p>
            <a:r>
              <a:rPr lang="en-US" dirty="0"/>
              <a:t>Strong</a:t>
            </a:r>
          </a:p>
          <a:p>
            <a:pPr lvl="1"/>
            <a:r>
              <a:rPr lang="en-US" dirty="0"/>
              <a:t>sha2: sha256, sha384, sha512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4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Preimage</a:t>
            </a:r>
            <a:r>
              <a:rPr lang="en-US" dirty="0"/>
              <a:t> resistance </a:t>
            </a:r>
          </a:p>
          <a:p>
            <a:pPr lvl="1"/>
            <a:r>
              <a:rPr lang="en-US" sz="2800" dirty="0"/>
              <a:t>Given a hash, it’s computationally unfeasible to find or construct a message that produces it. </a:t>
            </a:r>
          </a:p>
          <a:p>
            <a:r>
              <a:rPr lang="en-US" dirty="0"/>
              <a:t>Second </a:t>
            </a:r>
            <a:r>
              <a:rPr lang="en-US" dirty="0" err="1"/>
              <a:t>preimage</a:t>
            </a:r>
            <a:r>
              <a:rPr lang="en-US" dirty="0"/>
              <a:t> resistance </a:t>
            </a:r>
          </a:p>
          <a:p>
            <a:pPr lvl="1"/>
            <a:r>
              <a:rPr lang="en-US" sz="2800" dirty="0"/>
              <a:t>Given a message and its hash, it’s computationally unfeasible to find a different message with the same hash. </a:t>
            </a:r>
          </a:p>
          <a:p>
            <a:r>
              <a:rPr lang="en-US" dirty="0"/>
              <a:t>Collision resistance </a:t>
            </a:r>
          </a:p>
          <a:p>
            <a:pPr lvl="1"/>
            <a:r>
              <a:rPr lang="en-US" sz="2800" dirty="0"/>
              <a:t>It’s computationally unfeasible to find two messages that have the same hash.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2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Authentication Codes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based</a:t>
            </a:r>
          </a:p>
          <a:p>
            <a:r>
              <a:rPr lang="en-US" dirty="0"/>
              <a:t>Hash or symmetric crypto</a:t>
            </a:r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Encrypt-then-MAC (</a:t>
            </a:r>
            <a:r>
              <a:rPr lang="en-US" dirty="0" err="1"/>
              <a:t>EtM</a:t>
            </a:r>
            <a:r>
              <a:rPr lang="en-US" dirty="0"/>
              <a:t>)</a:t>
            </a:r>
          </a:p>
          <a:p>
            <a:r>
              <a:rPr lang="en-US" dirty="0"/>
              <a:t>Encrypt-and-MAC (E&amp;M) </a:t>
            </a:r>
          </a:p>
          <a:p>
            <a:r>
              <a:rPr lang="en-US" dirty="0"/>
              <a:t>MAC-then-Encrypt (</a:t>
            </a:r>
            <a:r>
              <a:rPr lang="en-US" dirty="0" err="1"/>
              <a:t>MtE</a:t>
            </a:r>
            <a:r>
              <a:rPr lang="en-US" dirty="0"/>
              <a:t>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5938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 Crypto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89" y="2324884"/>
            <a:ext cx="8567737" cy="24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05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Calculate a hash of the document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Encode the resulting hash and some additional metadata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Encrypt the encoded hash using the private key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12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B26B-E32B-6147-9DA2-A11241DD5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MAC vs Digital Signature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4B9E8-826A-7948-88F9-FB57A8DA5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RU" dirty="0"/>
          </a:p>
          <a:p>
            <a:r>
              <a:rPr lang="en-RU" dirty="0"/>
              <a:t>Speed</a:t>
            </a:r>
          </a:p>
        </p:txBody>
      </p:sp>
    </p:spTree>
    <p:extLst>
      <p:ext uri="{BB962C8B-B14F-4D97-AF65-F5344CB8AC3E}">
        <p14:creationId xmlns:p14="http://schemas.microsoft.com/office/powerpoint/2010/main" val="89595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Cryptography is everywhere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Secure communication</a:t>
            </a:r>
          </a:p>
          <a:p>
            <a:pPr lvl="1"/>
            <a:r>
              <a:rPr lang="en-US" sz="2400" dirty="0"/>
              <a:t>web traffic: HTTPS</a:t>
            </a:r>
          </a:p>
          <a:p>
            <a:pPr lvl="1"/>
            <a:r>
              <a:rPr lang="en-US" sz="2400" dirty="0"/>
              <a:t>wireless traffic: 802.11i WPA2, GSM, Bluetooth</a:t>
            </a:r>
          </a:p>
          <a:p>
            <a:r>
              <a:rPr lang="en-US" dirty="0"/>
              <a:t>Encrypting files on disk:</a:t>
            </a:r>
          </a:p>
          <a:p>
            <a:pPr lvl="1"/>
            <a:r>
              <a:rPr lang="en-US" sz="2400" dirty="0"/>
              <a:t>EFS, </a:t>
            </a:r>
            <a:r>
              <a:rPr lang="en-US" sz="2400" dirty="0" err="1"/>
              <a:t>VeraCrypt</a:t>
            </a:r>
            <a:r>
              <a:rPr lang="en-US" sz="2400" dirty="0"/>
              <a:t> (fork of </a:t>
            </a:r>
            <a:r>
              <a:rPr lang="en-US" sz="2400" dirty="0" err="1"/>
              <a:t>TrueCrypt</a:t>
            </a:r>
            <a:r>
              <a:rPr lang="en-US" sz="2400" dirty="0"/>
              <a:t>)</a:t>
            </a:r>
          </a:p>
          <a:p>
            <a:r>
              <a:rPr lang="en-US" dirty="0"/>
              <a:t>Content protection (e.g. DVD, Blue-ray):</a:t>
            </a:r>
          </a:p>
          <a:p>
            <a:pPr lvl="1"/>
            <a:r>
              <a:rPr lang="en-US" sz="2400" dirty="0"/>
              <a:t>CSS, AACS</a:t>
            </a:r>
          </a:p>
          <a:p>
            <a:r>
              <a:rPr lang="en-US" dirty="0"/>
              <a:t>User authentication</a:t>
            </a:r>
          </a:p>
          <a:p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80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Substitution Cipher</a:t>
            </a:r>
          </a:p>
          <a:p>
            <a:r>
              <a:rPr lang="en-US" dirty="0"/>
              <a:t>Caesar Cipher (shift by 3)</a:t>
            </a:r>
          </a:p>
          <a:p>
            <a:endParaRPr lang="en-US" dirty="0"/>
          </a:p>
          <a:p>
            <a:r>
              <a:rPr lang="en-US" dirty="0"/>
              <a:t>What is the size of key in substitution cipher?</a:t>
            </a:r>
          </a:p>
          <a:p>
            <a:pPr lvl="1"/>
            <a:r>
              <a:rPr lang="en-US" dirty="0"/>
              <a:t>|K| = 26!  ( ~ 2</a:t>
            </a:r>
            <a:r>
              <a:rPr lang="en-US" baseline="30000" dirty="0"/>
              <a:t>88</a:t>
            </a:r>
            <a:r>
              <a:rPr lang="en-US" dirty="0"/>
              <a:t> )</a:t>
            </a:r>
          </a:p>
          <a:p>
            <a:pPr lvl="1"/>
            <a:endParaRPr lang="en-US" dirty="0"/>
          </a:p>
          <a:p>
            <a:r>
              <a:rPr lang="en-US" dirty="0"/>
              <a:t>How to break a substitution cipher?</a:t>
            </a:r>
          </a:p>
          <a:p>
            <a:pPr lvl="1"/>
            <a:r>
              <a:rPr lang="en-US" dirty="0"/>
              <a:t>frequency of letters</a:t>
            </a:r>
          </a:p>
          <a:p>
            <a:pPr lvl="1"/>
            <a:r>
              <a:rPr lang="en-US" dirty="0"/>
              <a:t>frequency of pairs of letters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Strength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7689" y="1865884"/>
            <a:ext cx="8567737" cy="34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47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One-time Pad</a:t>
            </a:r>
          </a:p>
        </p:txBody>
      </p:sp>
      <p:pic>
        <p:nvPicPr>
          <p:cNvPr id="3074" name="Picture 2" descr="mage result for one-time pa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68" y="739776"/>
            <a:ext cx="3930165" cy="561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068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secrecy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Adversary cannot learn any information from cipher text only.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Perfect secrecy =&gt; key </a:t>
            </a:r>
            <a:r>
              <a:rPr lang="en-US" dirty="0" err="1"/>
              <a:t>len</a:t>
            </a:r>
            <a:r>
              <a:rPr lang="en-US" dirty="0"/>
              <a:t> ≥ </a:t>
            </a:r>
            <a:r>
              <a:rPr lang="en-US" dirty="0" err="1"/>
              <a:t>msg</a:t>
            </a:r>
            <a:r>
              <a:rPr lang="en-US" dirty="0"/>
              <a:t> </a:t>
            </a:r>
            <a:r>
              <a:rPr lang="en-US" dirty="0" err="1"/>
              <a:t>len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691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OTP is perfectly secure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Key length == message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Key is random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Key is unique</a:t>
            </a:r>
          </a:p>
        </p:txBody>
      </p:sp>
    </p:spTree>
    <p:extLst>
      <p:ext uri="{BB962C8B-B14F-4D97-AF65-F5344CB8AC3E}">
        <p14:creationId xmlns:p14="http://schemas.microsoft.com/office/powerpoint/2010/main" val="306026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45" y="739776"/>
            <a:ext cx="566102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01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45" y="739776"/>
            <a:ext cx="566102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5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Cyphertext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45" y="739776"/>
            <a:ext cx="566102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1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message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45" y="739776"/>
            <a:ext cx="566102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85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err="1"/>
              <a:t>Cyphertext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45" y="739776"/>
            <a:ext cx="566102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3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Primitives</a:t>
            </a:r>
          </a:p>
          <a:p>
            <a:r>
              <a:rPr lang="en-US" sz="2800" dirty="0"/>
              <a:t>Symmetric Encryption</a:t>
            </a:r>
          </a:p>
          <a:p>
            <a:r>
              <a:rPr lang="en-US" sz="2800" dirty="0"/>
              <a:t>Asymmetric Encryption</a:t>
            </a:r>
          </a:p>
          <a:p>
            <a:r>
              <a:rPr lang="en-US" sz="2800" dirty="0"/>
              <a:t>Hash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Protocols</a:t>
            </a:r>
          </a:p>
          <a:p>
            <a:r>
              <a:rPr lang="en-US" sz="2800" dirty="0"/>
              <a:t>Key Exchange</a:t>
            </a:r>
          </a:p>
          <a:p>
            <a:r>
              <a:rPr lang="en-US" sz="2800" dirty="0"/>
              <a:t>Send and receive message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3885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45" y="739776"/>
            <a:ext cx="5661025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48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1255399" y="761625"/>
            <a:ext cx="9700252" cy="5334750"/>
          </a:xfrm>
        </p:spPr>
      </p:pic>
    </p:spTree>
    <p:extLst>
      <p:ext uri="{BB962C8B-B14F-4D97-AF65-F5344CB8AC3E}">
        <p14:creationId xmlns:p14="http://schemas.microsoft.com/office/powerpoint/2010/main" val="1835512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Number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  <a:p>
            <a:r>
              <a:rPr lang="en-US" i="1" dirty="0"/>
              <a:t>true random number generator </a:t>
            </a:r>
            <a:r>
              <a:rPr lang="en-US" dirty="0"/>
              <a:t>(TRNG) </a:t>
            </a:r>
          </a:p>
          <a:p>
            <a:r>
              <a:rPr lang="en-US" i="1" dirty="0"/>
              <a:t>pseudorandom number generators </a:t>
            </a:r>
            <a:r>
              <a:rPr lang="en-US" dirty="0"/>
              <a:t>(PRNGs) </a:t>
            </a:r>
          </a:p>
          <a:p>
            <a:r>
              <a:rPr lang="en-US" i="1" dirty="0"/>
              <a:t>Cryptographically secure pseudo- random number generators </a:t>
            </a:r>
            <a:r>
              <a:rPr lang="en-US" dirty="0"/>
              <a:t>(CSPRNGs)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63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RC4 (ARC4, ARCFOUR)</a:t>
            </a:r>
          </a:p>
        </p:txBody>
      </p:sp>
      <p:pic>
        <p:nvPicPr>
          <p:cNvPr id="11266" name="Picture 2" descr="https://upload.wikimedia.org/wikipedia/commons/thumb/e/e9/RC4.svg/805px-RC4.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1654520"/>
            <a:ext cx="8567737" cy="38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267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 (1974)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keys = 2</a:t>
            </a:r>
            <a:r>
              <a:rPr lang="en-US" baseline="30000" dirty="0"/>
              <a:t>56</a:t>
            </a:r>
          </a:p>
          <a:p>
            <a:r>
              <a:rPr lang="en-US" dirty="0"/>
              <a:t>block size = 64 bits</a:t>
            </a:r>
          </a:p>
          <a:p>
            <a:r>
              <a:rPr lang="en-US" dirty="0"/>
              <a:t>16 rounds (with round keys)</a:t>
            </a:r>
          </a:p>
        </p:txBody>
      </p:sp>
    </p:spTree>
    <p:extLst>
      <p:ext uri="{BB962C8B-B14F-4D97-AF65-F5344CB8AC3E}">
        <p14:creationId xmlns:p14="http://schemas.microsoft.com/office/powerpoint/2010/main" val="1574831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</a:t>
            </a:r>
          </a:p>
        </p:txBody>
      </p:sp>
      <p:pic>
        <p:nvPicPr>
          <p:cNvPr id="10242" name="Picture 2" descr="https://upload.wikimedia.org/wikipedia/commons/e/e8/DES_algorithm_schem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61" y="739776"/>
            <a:ext cx="4807993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251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 </a:t>
            </a:r>
            <a:r>
              <a:rPr lang="mr-IN" dirty="0"/>
              <a:t>–</a:t>
            </a:r>
            <a:r>
              <a:rPr lang="en-US" dirty="0"/>
              <a:t> Feistel Network</a:t>
            </a:r>
          </a:p>
        </p:txBody>
      </p:sp>
      <p:pic>
        <p:nvPicPr>
          <p:cNvPr id="8194" name="Picture 2" descr="https://upload.wikimedia.org/wikipedia/commons/2/2c/%D0%A1%D0%B5%D1%82%D1%8C%D0%A4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26" y="1556792"/>
            <a:ext cx="8304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36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 - </a:t>
            </a:r>
            <a:r>
              <a:rPr lang="en-US" dirty="0" err="1"/>
              <a:t>Feistel</a:t>
            </a:r>
            <a:r>
              <a:rPr lang="en-US" dirty="0"/>
              <a:t> function (F-function)</a:t>
            </a:r>
          </a:p>
        </p:txBody>
      </p:sp>
      <p:pic>
        <p:nvPicPr>
          <p:cNvPr id="9218" name="Picture 2" descr="ile:Data Encription Standard Flow Diagram.sv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777247"/>
            <a:ext cx="5472608" cy="55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23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to make it stronger?</a:t>
            </a:r>
          </a:p>
          <a:p>
            <a:endParaRPr lang="en-US" dirty="0"/>
          </a:p>
          <a:p>
            <a:r>
              <a:rPr lang="en-US" dirty="0"/>
              <a:t>c = E</a:t>
            </a:r>
            <a:r>
              <a:rPr lang="en-US" baseline="-25000" dirty="0"/>
              <a:t>k1</a:t>
            </a:r>
            <a:r>
              <a:rPr lang="en-US" dirty="0"/>
              <a:t>( E</a:t>
            </a:r>
            <a:r>
              <a:rPr lang="en-US" baseline="-25000" dirty="0"/>
              <a:t>k2</a:t>
            </a:r>
            <a:r>
              <a:rPr lang="en-US" dirty="0"/>
              <a:t>( m ) )</a:t>
            </a:r>
          </a:p>
          <a:p>
            <a:pPr lvl="1"/>
            <a:r>
              <a:rPr lang="en-US" dirty="0" err="1"/>
              <a:t>D</a:t>
            </a:r>
            <a:r>
              <a:rPr lang="en-US" baseline="-25000" dirty="0" err="1"/>
              <a:t>ki</a:t>
            </a:r>
            <a:r>
              <a:rPr lang="en-US" dirty="0"/>
              <a:t>( c ) = </a:t>
            </a:r>
            <a:r>
              <a:rPr lang="en-US" dirty="0" err="1"/>
              <a:t>E</a:t>
            </a:r>
            <a:r>
              <a:rPr lang="en-US" baseline="-25000" dirty="0" err="1"/>
              <a:t>kj</a:t>
            </a:r>
            <a:r>
              <a:rPr lang="en-US" dirty="0"/>
              <a:t>( m )</a:t>
            </a:r>
          </a:p>
          <a:p>
            <a:pPr lvl="1"/>
            <a:endParaRPr lang="en-US" dirty="0"/>
          </a:p>
          <a:p>
            <a:r>
              <a:rPr lang="en-US" dirty="0"/>
              <a:t>c = E</a:t>
            </a:r>
            <a:r>
              <a:rPr lang="en-US" baseline="-25000" dirty="0"/>
              <a:t>k1</a:t>
            </a:r>
            <a:r>
              <a:rPr lang="en-US" dirty="0"/>
              <a:t>( D</a:t>
            </a:r>
            <a:r>
              <a:rPr lang="en-US" baseline="-25000" dirty="0"/>
              <a:t>k2</a:t>
            </a:r>
            <a:r>
              <a:rPr lang="en-US" dirty="0"/>
              <a:t>( E</a:t>
            </a:r>
            <a:r>
              <a:rPr lang="en-US" baseline="-25000" dirty="0"/>
              <a:t>k3</a:t>
            </a:r>
            <a:r>
              <a:rPr lang="en-US" dirty="0"/>
              <a:t>( m ) ) )</a:t>
            </a:r>
          </a:p>
        </p:txBody>
      </p:sp>
    </p:spTree>
    <p:extLst>
      <p:ext uri="{BB962C8B-B14F-4D97-AF65-F5344CB8AC3E}">
        <p14:creationId xmlns:p14="http://schemas.microsoft.com/office/powerpoint/2010/main" val="169654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Block 128 bit (16 bytes)</a:t>
            </a:r>
          </a:p>
          <a:p>
            <a:r>
              <a:rPr lang="en-US" dirty="0"/>
              <a:t>Key 128 (10 rounds), 192 (12), 256 (14)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1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Alice and Bob?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Alice </a:t>
            </a:r>
            <a:r>
              <a:rPr lang="en-US" dirty="0"/>
              <a:t>and </a:t>
            </a:r>
            <a:r>
              <a:rPr lang="en-US" i="1" dirty="0"/>
              <a:t>Bob </a:t>
            </a:r>
            <a:r>
              <a:rPr lang="en-US" dirty="0"/>
              <a:t>are names commonly used for convenience when discussing cryptography.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Eve</a:t>
            </a:r>
            <a:r>
              <a:rPr lang="en-US" dirty="0"/>
              <a:t> is an attacker with an eavesdropping ability.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Mallory </a:t>
            </a:r>
            <a:r>
              <a:rPr lang="en-US" dirty="0"/>
              <a:t>is an active attacker who can interfere with network traffic. </a:t>
            </a:r>
          </a:p>
        </p:txBody>
      </p:sp>
    </p:spTree>
    <p:extLst>
      <p:ext uri="{BB962C8B-B14F-4D97-AF65-F5344CB8AC3E}">
        <p14:creationId xmlns:p14="http://schemas.microsoft.com/office/powerpoint/2010/main" val="1775428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</a:t>
            </a:r>
          </a:p>
        </p:txBody>
      </p:sp>
      <p:pic>
        <p:nvPicPr>
          <p:cNvPr id="4098" name="Picture 2" descr="icy;&amp;zcy;&amp;ocy;&amp;bcy;&amp;rcy;&amp;acy;&amp;zhcy;&amp;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1349022"/>
            <a:ext cx="8567737" cy="444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36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</a:t>
            </a:r>
          </a:p>
        </p:txBody>
      </p:sp>
      <p:pic>
        <p:nvPicPr>
          <p:cNvPr id="5122" name="Picture 2" descr="https://upload.wikimedia.org/wikipedia/commons/thumb/6/66/AES-ShiftRows.svg/810px-AES-ShiftRows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1983671"/>
            <a:ext cx="8567737" cy="31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859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</a:t>
            </a:r>
          </a:p>
        </p:txBody>
      </p:sp>
      <p:pic>
        <p:nvPicPr>
          <p:cNvPr id="6146" name="Picture 2" descr="https://upload.wikimedia.org/wikipedia/commons/thumb/7/76/AES-MixColumns.svg/810px-AES-MixColumns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1296135"/>
            <a:ext cx="8567737" cy="454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65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</a:t>
            </a:r>
          </a:p>
        </p:txBody>
      </p:sp>
      <p:pic>
        <p:nvPicPr>
          <p:cNvPr id="7170" name="Picture 2" descr="https://upload.wikimedia.org/wikipedia/commons/thumb/a/ad/AES-AddRoundKey.svg/810px-AES-AddRoundKey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26" y="739776"/>
            <a:ext cx="727846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302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 and </a:t>
            </a:r>
            <a:r>
              <a:rPr lang="en-US" i="1" dirty="0"/>
              <a:t>n</a:t>
            </a:r>
          </a:p>
          <a:p>
            <a:pPr lvl="1"/>
            <a:r>
              <a:rPr lang="en-US" i="1" dirty="0"/>
              <a:t>(m</a:t>
            </a:r>
            <a:r>
              <a:rPr lang="en-US" i="1" baseline="30000" dirty="0"/>
              <a:t>e</a:t>
            </a:r>
            <a:r>
              <a:rPr lang="en-US" i="1" dirty="0"/>
              <a:t>)</a:t>
            </a:r>
            <a:r>
              <a:rPr lang="en-US" i="1" baseline="30000" dirty="0"/>
              <a:t>d</a:t>
            </a:r>
            <a:r>
              <a:rPr lang="en-US" i="1" dirty="0"/>
              <a:t> = m (mod n)</a:t>
            </a:r>
          </a:p>
          <a:p>
            <a:pPr lvl="1"/>
            <a:r>
              <a:rPr lang="en-US" i="1" dirty="0"/>
              <a:t>(m</a:t>
            </a:r>
            <a:r>
              <a:rPr lang="en-US" i="1" baseline="30000" dirty="0"/>
              <a:t>d</a:t>
            </a:r>
            <a:r>
              <a:rPr lang="en-US" i="1" dirty="0"/>
              <a:t>)</a:t>
            </a:r>
            <a:r>
              <a:rPr lang="en-US" i="1" baseline="30000" dirty="0"/>
              <a:t>e</a:t>
            </a:r>
            <a:r>
              <a:rPr lang="en-US" i="1" dirty="0"/>
              <a:t> = m (mod n)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c = m</a:t>
            </a:r>
            <a:r>
              <a:rPr lang="en-US" baseline="30000" dirty="0"/>
              <a:t>e</a:t>
            </a:r>
            <a:r>
              <a:rPr lang="en-US" dirty="0"/>
              <a:t> (mod n)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en-US" baseline="30000" dirty="0"/>
              <a:t>d</a:t>
            </a:r>
            <a:r>
              <a:rPr lang="en-US" dirty="0"/>
              <a:t> = (m</a:t>
            </a:r>
            <a:r>
              <a:rPr lang="en-US" baseline="30000" dirty="0"/>
              <a:t>e</a:t>
            </a:r>
            <a:r>
              <a:rPr lang="en-US" dirty="0"/>
              <a:t>)</a:t>
            </a:r>
            <a:r>
              <a:rPr lang="en-US" baseline="30000" dirty="0"/>
              <a:t>d</a:t>
            </a:r>
            <a:r>
              <a:rPr lang="en-US" dirty="0"/>
              <a:t> (mod n)</a:t>
            </a:r>
          </a:p>
          <a:p>
            <a:endParaRPr lang="en-US" dirty="0"/>
          </a:p>
          <a:p>
            <a:r>
              <a:rPr lang="en-US" dirty="0"/>
              <a:t>e, n – public</a:t>
            </a:r>
          </a:p>
          <a:p>
            <a:r>
              <a:rPr lang="en-US" dirty="0"/>
              <a:t>d – private</a:t>
            </a:r>
          </a:p>
        </p:txBody>
      </p:sp>
    </p:spTree>
    <p:extLst>
      <p:ext uri="{BB962C8B-B14F-4D97-AF65-F5344CB8AC3E}">
        <p14:creationId xmlns:p14="http://schemas.microsoft.com/office/powerpoint/2010/main" val="954222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Diffie</a:t>
            </a:r>
            <a:r>
              <a:rPr lang="en-US" dirty="0"/>
              <a:t>-Hellman (DH)</a:t>
            </a:r>
          </a:p>
        </p:txBody>
      </p:sp>
      <p:pic>
        <p:nvPicPr>
          <p:cNvPr id="1026" name="Picture 2" descr="ile:Diffie-Hellman Key Exchange.sv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23" y="739776"/>
            <a:ext cx="3770866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4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Diffie</a:t>
            </a:r>
            <a:r>
              <a:rPr lang="en-US" dirty="0"/>
              <a:t>-Hellman (DH)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Alice and Bob agree to use a modulus </a:t>
            </a:r>
            <a:r>
              <a:rPr lang="en-US" sz="2400" b="1" i="1" dirty="0">
                <a:solidFill>
                  <a:srgbClr val="0070C0"/>
                </a:solidFill>
              </a:rPr>
              <a:t>p</a:t>
            </a:r>
            <a:r>
              <a:rPr lang="en-US" sz="2400" b="1" dirty="0">
                <a:solidFill>
                  <a:srgbClr val="0070C0"/>
                </a:solidFill>
              </a:rPr>
              <a:t> = 23</a:t>
            </a:r>
            <a:r>
              <a:rPr lang="en-US" sz="2400" dirty="0"/>
              <a:t> and base </a:t>
            </a:r>
            <a:r>
              <a:rPr lang="en-US" sz="2400" b="1" i="1" dirty="0">
                <a:solidFill>
                  <a:srgbClr val="0070C0"/>
                </a:solidFill>
              </a:rPr>
              <a:t>g</a:t>
            </a:r>
            <a:r>
              <a:rPr lang="en-US" sz="2400" b="1" dirty="0">
                <a:solidFill>
                  <a:srgbClr val="0070C0"/>
                </a:solidFill>
              </a:rPr>
              <a:t> = 5</a:t>
            </a:r>
            <a:r>
              <a:rPr lang="en-US" sz="2400" dirty="0"/>
              <a:t> (which is a primitive root modulo 23).</a:t>
            </a:r>
          </a:p>
          <a:p>
            <a:r>
              <a:rPr lang="en-US" sz="2400" dirty="0"/>
              <a:t>Alice chooses a secret integer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FF0000"/>
                </a:solidFill>
              </a:rPr>
              <a:t>6</a:t>
            </a:r>
            <a:r>
              <a:rPr lang="en-US" sz="2400" dirty="0"/>
              <a:t>, then sends Bob </a:t>
            </a:r>
            <a:r>
              <a:rPr lang="en-US" sz="2400" b="1" i="1" dirty="0">
                <a:solidFill>
                  <a:srgbClr val="0070C0"/>
                </a:solidFill>
              </a:rPr>
              <a:t>A</a:t>
            </a:r>
            <a:r>
              <a:rPr lang="en-US" sz="2400" dirty="0"/>
              <a:t> = </a:t>
            </a:r>
            <a:r>
              <a:rPr lang="en-US" sz="2400" i="1" dirty="0" err="1">
                <a:solidFill>
                  <a:srgbClr val="0070C0"/>
                </a:solidFill>
              </a:rPr>
              <a:t>g</a:t>
            </a:r>
            <a:r>
              <a:rPr lang="en-US" sz="2400" b="1" i="1" baseline="30000" dirty="0" err="1">
                <a:solidFill>
                  <a:srgbClr val="FF0000"/>
                </a:solidFill>
              </a:rPr>
              <a:t>a</a:t>
            </a:r>
            <a:r>
              <a:rPr lang="en-US" sz="2400" dirty="0"/>
              <a:t> mod </a:t>
            </a:r>
            <a:r>
              <a:rPr lang="en-US" sz="2400" b="1" i="1" dirty="0">
                <a:solidFill>
                  <a:srgbClr val="0070C0"/>
                </a:solidFill>
              </a:rPr>
              <a:t>p</a:t>
            </a:r>
            <a:r>
              <a:rPr lang="en-US" sz="2400" dirty="0"/>
              <a:t> </a:t>
            </a:r>
          </a:p>
          <a:p>
            <a:pPr lvl="1"/>
            <a:r>
              <a:rPr lang="en-US" sz="2400" b="1" i="1" dirty="0">
                <a:solidFill>
                  <a:srgbClr val="0070C0"/>
                </a:solidFill>
              </a:rPr>
              <a:t>A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5</a:t>
            </a:r>
            <a:r>
              <a:rPr lang="en-US" sz="2400" b="1" baseline="30000" dirty="0">
                <a:solidFill>
                  <a:srgbClr val="FF0000"/>
                </a:solidFill>
              </a:rPr>
              <a:t>6</a:t>
            </a:r>
            <a:r>
              <a:rPr lang="en-US" sz="2400" dirty="0"/>
              <a:t> mod </a:t>
            </a:r>
            <a:r>
              <a:rPr lang="en-US" sz="2400" b="1" dirty="0">
                <a:solidFill>
                  <a:srgbClr val="0070C0"/>
                </a:solidFill>
              </a:rPr>
              <a:t>23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8</a:t>
            </a:r>
          </a:p>
          <a:p>
            <a:r>
              <a:rPr lang="en-US" sz="2400" dirty="0"/>
              <a:t>Bob chooses a secret integer </a:t>
            </a:r>
            <a:r>
              <a:rPr lang="en-US" sz="2400" b="1" i="1" dirty="0">
                <a:solidFill>
                  <a:srgbClr val="FF0000"/>
                </a:solidFill>
              </a:rPr>
              <a:t>b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FF0000"/>
                </a:solidFill>
              </a:rPr>
              <a:t>15</a:t>
            </a:r>
            <a:r>
              <a:rPr lang="en-US" sz="2400" dirty="0"/>
              <a:t>, then sends Alice </a:t>
            </a:r>
            <a:r>
              <a:rPr lang="en-US" sz="2400" b="1" i="1" dirty="0">
                <a:solidFill>
                  <a:srgbClr val="0070C0"/>
                </a:solidFill>
              </a:rPr>
              <a:t>B</a:t>
            </a:r>
            <a:r>
              <a:rPr lang="en-US" sz="2400" dirty="0"/>
              <a:t> = </a:t>
            </a:r>
            <a:r>
              <a:rPr lang="en-US" sz="2400" b="1" i="1" dirty="0" err="1">
                <a:solidFill>
                  <a:srgbClr val="0070C0"/>
                </a:solidFill>
              </a:rPr>
              <a:t>g</a:t>
            </a:r>
            <a:r>
              <a:rPr lang="en-US" sz="2400" b="1" i="1" baseline="30000" dirty="0" err="1">
                <a:solidFill>
                  <a:srgbClr val="FF0000"/>
                </a:solidFill>
              </a:rPr>
              <a:t>b</a:t>
            </a:r>
            <a:r>
              <a:rPr lang="en-US" sz="2400" dirty="0"/>
              <a:t> mod </a:t>
            </a:r>
            <a:r>
              <a:rPr lang="en-US" sz="2400" b="1" i="1" dirty="0">
                <a:solidFill>
                  <a:srgbClr val="0070C0"/>
                </a:solidFill>
              </a:rPr>
              <a:t>p</a:t>
            </a:r>
            <a:r>
              <a:rPr lang="en-US" sz="2400" dirty="0"/>
              <a:t> </a:t>
            </a:r>
          </a:p>
          <a:p>
            <a:pPr lvl="1"/>
            <a:r>
              <a:rPr lang="en-US" sz="2400" b="1" i="1" dirty="0">
                <a:solidFill>
                  <a:srgbClr val="0070C0"/>
                </a:solidFill>
              </a:rPr>
              <a:t>B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5</a:t>
            </a:r>
            <a:r>
              <a:rPr lang="en-US" sz="2400" b="1" baseline="30000" dirty="0">
                <a:solidFill>
                  <a:srgbClr val="FF0000"/>
                </a:solidFill>
              </a:rPr>
              <a:t>15</a:t>
            </a:r>
            <a:r>
              <a:rPr lang="en-US" sz="2400" dirty="0"/>
              <a:t> mod </a:t>
            </a:r>
            <a:r>
              <a:rPr lang="en-US" sz="2400" b="1" dirty="0">
                <a:solidFill>
                  <a:srgbClr val="0070C0"/>
                </a:solidFill>
              </a:rPr>
              <a:t>23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19</a:t>
            </a:r>
          </a:p>
          <a:p>
            <a:r>
              <a:rPr lang="en-US" sz="2400" dirty="0"/>
              <a:t>Alice computes </a:t>
            </a:r>
            <a:r>
              <a:rPr lang="en-US" sz="2400" b="1" i="1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 = </a:t>
            </a:r>
            <a:r>
              <a:rPr lang="en-US" sz="2400" b="1" i="1" dirty="0">
                <a:solidFill>
                  <a:srgbClr val="0070C0"/>
                </a:solidFill>
              </a:rPr>
              <a:t>B</a:t>
            </a:r>
            <a:r>
              <a:rPr lang="en-US" sz="2400" b="1" i="1" baseline="300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 mod </a:t>
            </a:r>
            <a:r>
              <a:rPr lang="en-US" sz="2400" b="1" i="1" dirty="0">
                <a:solidFill>
                  <a:srgbClr val="0070C0"/>
                </a:solidFill>
              </a:rPr>
              <a:t>p</a:t>
            </a:r>
            <a:r>
              <a:rPr lang="en-US" sz="2400" dirty="0"/>
              <a:t> </a:t>
            </a:r>
          </a:p>
          <a:p>
            <a:pPr lvl="1"/>
            <a:r>
              <a:rPr lang="en-US" sz="2400" b="1" i="1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19</a:t>
            </a:r>
            <a:r>
              <a:rPr lang="en-US" sz="2400" b="1" baseline="30000" dirty="0"/>
              <a:t>6</a:t>
            </a:r>
            <a:r>
              <a:rPr lang="en-US" sz="2400" dirty="0"/>
              <a:t> mod </a:t>
            </a:r>
            <a:r>
              <a:rPr lang="en-US" sz="2400" b="1" dirty="0">
                <a:solidFill>
                  <a:srgbClr val="0070C0"/>
                </a:solidFill>
              </a:rPr>
              <a:t>23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Bob computes </a:t>
            </a:r>
            <a:r>
              <a:rPr lang="en-US" sz="2400" b="1" i="1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 = </a:t>
            </a:r>
            <a:r>
              <a:rPr lang="en-US" sz="2400" b="1" i="1" dirty="0">
                <a:solidFill>
                  <a:srgbClr val="0070C0"/>
                </a:solidFill>
              </a:rPr>
              <a:t>A</a:t>
            </a:r>
            <a:r>
              <a:rPr lang="en-US" sz="2400" b="1" i="1" baseline="30000" dirty="0">
                <a:solidFill>
                  <a:srgbClr val="FF0000"/>
                </a:solidFill>
              </a:rPr>
              <a:t>b</a:t>
            </a:r>
            <a:r>
              <a:rPr lang="en-US" sz="2400" dirty="0"/>
              <a:t> mod </a:t>
            </a:r>
            <a:r>
              <a:rPr lang="en-US" sz="2400" b="1" i="1" dirty="0">
                <a:solidFill>
                  <a:srgbClr val="0070C0"/>
                </a:solidFill>
              </a:rPr>
              <a:t>p</a:t>
            </a:r>
            <a:r>
              <a:rPr lang="en-US" sz="2400" dirty="0"/>
              <a:t> </a:t>
            </a:r>
          </a:p>
          <a:p>
            <a:pPr lvl="1"/>
            <a:r>
              <a:rPr lang="en-US" sz="2400" b="1" i="1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8</a:t>
            </a:r>
            <a:r>
              <a:rPr lang="en-US" sz="2400" b="1" baseline="30000" dirty="0"/>
              <a:t>15</a:t>
            </a:r>
            <a:r>
              <a:rPr lang="en-US" sz="2400" dirty="0"/>
              <a:t> mod </a:t>
            </a:r>
            <a:r>
              <a:rPr lang="en-US" sz="2400" b="1" dirty="0">
                <a:solidFill>
                  <a:srgbClr val="0070C0"/>
                </a:solidFill>
              </a:rPr>
              <a:t>23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Alice and Bob now share a secret (the number </a:t>
            </a:r>
            <a:r>
              <a:rPr lang="en-US" sz="2400" b="1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0462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Anonymous </a:t>
            </a:r>
            <a:r>
              <a:rPr lang="en-US" dirty="0" err="1"/>
              <a:t>Diffie</a:t>
            </a:r>
            <a:r>
              <a:rPr lang="en-US" dirty="0"/>
              <a:t>-Hellman</a:t>
            </a:r>
          </a:p>
          <a:p>
            <a:pPr lvl="1"/>
            <a:r>
              <a:rPr lang="en-US" sz="2400" dirty="0"/>
              <a:t>The base </a:t>
            </a:r>
            <a:r>
              <a:rPr lang="en-US" sz="2400" dirty="0" err="1"/>
              <a:t>Diffie</a:t>
            </a:r>
            <a:r>
              <a:rPr lang="en-US" sz="2400" dirty="0"/>
              <a:t>-Hellman algorithm is used, with no authentication</a:t>
            </a:r>
          </a:p>
          <a:p>
            <a:r>
              <a:rPr lang="en-US" dirty="0"/>
              <a:t>Fixed </a:t>
            </a:r>
            <a:r>
              <a:rPr lang="en-US" dirty="0" err="1"/>
              <a:t>Diffie</a:t>
            </a:r>
            <a:r>
              <a:rPr lang="en-US" dirty="0"/>
              <a:t>-Hellman</a:t>
            </a:r>
          </a:p>
          <a:p>
            <a:pPr lvl="1"/>
            <a:r>
              <a:rPr lang="en-US" sz="2400" dirty="0"/>
              <a:t>The server's certificate contains the </a:t>
            </a:r>
            <a:r>
              <a:rPr lang="en-US" sz="2400" dirty="0" err="1"/>
              <a:t>Diffie</a:t>
            </a:r>
            <a:r>
              <a:rPr lang="en-US" sz="2400" dirty="0"/>
              <a:t>-Hellman public parameters signed by the certificate authority (CA)</a:t>
            </a:r>
          </a:p>
          <a:p>
            <a:r>
              <a:rPr lang="en-US" dirty="0"/>
              <a:t>Ephemeral </a:t>
            </a:r>
            <a:r>
              <a:rPr lang="en-US" dirty="0" err="1"/>
              <a:t>Diffie</a:t>
            </a:r>
            <a:r>
              <a:rPr lang="en-US" dirty="0"/>
              <a:t>-Hellman</a:t>
            </a:r>
          </a:p>
          <a:p>
            <a:pPr lvl="1"/>
            <a:r>
              <a:rPr lang="en-US" sz="2400" dirty="0"/>
              <a:t>The </a:t>
            </a:r>
            <a:r>
              <a:rPr lang="en-US" sz="2400" dirty="0" err="1"/>
              <a:t>Diffie</a:t>
            </a:r>
            <a:r>
              <a:rPr lang="en-US" sz="2400" dirty="0"/>
              <a:t>-Hellman public keys (temporary, one-time) are exchanged, and signed using the sender's private RSA or DSS key.</a:t>
            </a:r>
          </a:p>
        </p:txBody>
      </p:sp>
    </p:spTree>
    <p:extLst>
      <p:ext uri="{BB962C8B-B14F-4D97-AF65-F5344CB8AC3E}">
        <p14:creationId xmlns:p14="http://schemas.microsoft.com/office/powerpoint/2010/main" val="65509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Plaintext</a:t>
            </a:r>
          </a:p>
          <a:p>
            <a:r>
              <a:rPr lang="en-US" dirty="0"/>
              <a:t>AES ( plaintext )</a:t>
            </a:r>
          </a:p>
          <a:p>
            <a:r>
              <a:rPr lang="en-US" dirty="0"/>
              <a:t>AES ( plaintext ) + MAC</a:t>
            </a:r>
          </a:p>
          <a:p>
            <a:endParaRPr lang="en-US" dirty="0"/>
          </a:p>
          <a:p>
            <a:r>
              <a:rPr lang="en-US" dirty="0"/>
              <a:t>Authentication</a:t>
            </a:r>
          </a:p>
          <a:p>
            <a:r>
              <a:rPr lang="en-US" dirty="0"/>
              <a:t>Key-Exchange</a:t>
            </a:r>
          </a:p>
          <a:p>
            <a:pPr lvl="1"/>
            <a:r>
              <a:rPr lang="en-US" dirty="0"/>
              <a:t>RSA</a:t>
            </a:r>
          </a:p>
          <a:p>
            <a:pPr lvl="1"/>
            <a:r>
              <a:rPr lang="en-US" dirty="0" err="1"/>
              <a:t>Diffie</a:t>
            </a:r>
            <a:r>
              <a:rPr lang="en-US" dirty="0"/>
              <a:t>-Hellman (DH)</a:t>
            </a:r>
          </a:p>
        </p:txBody>
      </p:sp>
    </p:spTree>
    <p:extLst>
      <p:ext uri="{BB962C8B-B14F-4D97-AF65-F5344CB8AC3E}">
        <p14:creationId xmlns:p14="http://schemas.microsoft.com/office/powerpoint/2010/main" val="1042613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Attacking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Brute force a small key</a:t>
            </a:r>
          </a:p>
          <a:p>
            <a:r>
              <a:rPr lang="en-US" dirty="0"/>
              <a:t>Schemes and protocols</a:t>
            </a:r>
          </a:p>
          <a:p>
            <a:r>
              <a:rPr lang="en-US" dirty="0"/>
              <a:t>Attacks against protocol </a:t>
            </a:r>
            <a:r>
              <a:rPr lang="en-US" i="1" dirty="0"/>
              <a:t>implementation</a:t>
            </a:r>
          </a:p>
          <a:p>
            <a:pPr lvl="1"/>
            <a:r>
              <a:rPr lang="en-US" dirty="0"/>
              <a:t>timing attacks</a:t>
            </a:r>
          </a:p>
          <a:p>
            <a:pPr lvl="1"/>
            <a:r>
              <a:rPr lang="en-US" dirty="0"/>
              <a:t>static analysis</a:t>
            </a:r>
          </a:p>
          <a:p>
            <a:pPr lvl="1"/>
            <a:r>
              <a:rPr lang="is-IS" dirty="0"/>
              <a:t>…</a:t>
            </a:r>
            <a:endParaRPr lang="en-US" dirty="0"/>
          </a:p>
          <a:p>
            <a:r>
              <a:rPr lang="en-US" dirty="0"/>
              <a:t>Bypass</a:t>
            </a:r>
          </a:p>
        </p:txBody>
      </p:sp>
    </p:spTree>
    <p:extLst>
      <p:ext uri="{BB962C8B-B14F-4D97-AF65-F5344CB8AC3E}">
        <p14:creationId xmlns:p14="http://schemas.microsoft.com/office/powerpoint/2010/main" val="89240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encryption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89" y="2325404"/>
            <a:ext cx="8567737" cy="24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1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Man-in-the-Middle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89" y="2636912"/>
            <a:ext cx="981075" cy="133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2636912"/>
            <a:ext cx="857250" cy="1314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165" y="2636912"/>
            <a:ext cx="952500" cy="1485900"/>
          </a:xfrm>
          <a:prstGeom prst="rect">
            <a:avLst/>
          </a:prstGeom>
        </p:spPr>
      </p:pic>
      <p:cxnSp>
        <p:nvCxnSpPr>
          <p:cNvPr id="7" name="Прямая со стрелкой 7"/>
          <p:cNvCxnSpPr/>
          <p:nvPr/>
        </p:nvCxnSpPr>
        <p:spPr bwMode="auto">
          <a:xfrm>
            <a:off x="2927649" y="3570287"/>
            <a:ext cx="2660517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D92231"/>
            </a:solidFill>
            <a:prstDash val="solid"/>
            <a:bevel/>
            <a:headEnd type="none" w="med" len="med"/>
            <a:tailEnd type="triangle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8" name="Прямая со стрелкой 9"/>
          <p:cNvCxnSpPr/>
          <p:nvPr/>
        </p:nvCxnSpPr>
        <p:spPr bwMode="auto">
          <a:xfrm>
            <a:off x="6540666" y="3570287"/>
            <a:ext cx="2867703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D92231"/>
            </a:solidFill>
            <a:prstDash val="solid"/>
            <a:bevel/>
            <a:headEnd type="none" w="med" len="med"/>
            <a:tailEnd type="triangle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3587301" y="3025805"/>
            <a:ext cx="1133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Message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407595" y="3030683"/>
            <a:ext cx="1133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???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995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Gaining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ARP spoofing </a:t>
            </a:r>
          </a:p>
          <a:p>
            <a:r>
              <a:rPr lang="en-US" dirty="0"/>
              <a:t>WPAD hijacking</a:t>
            </a:r>
          </a:p>
          <a:p>
            <a:r>
              <a:rPr lang="en-US" dirty="0"/>
              <a:t>DNS hijacking and cache poisoning </a:t>
            </a:r>
          </a:p>
          <a:p>
            <a:r>
              <a:rPr lang="en-US" dirty="0"/>
              <a:t>BGP route hijacking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766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TLS</a:t>
            </a:r>
          </a:p>
          <a:p>
            <a:r>
              <a:rPr lang="en-US" dirty="0"/>
              <a:t>Kerberos</a:t>
            </a:r>
          </a:p>
          <a:p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98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</a:t>
            </a:r>
            <a:r>
              <a:rPr lang="ru-RU" dirty="0"/>
              <a:t> (</a:t>
            </a:r>
            <a:r>
              <a:rPr lang="en-US" dirty="0"/>
              <a:t>WPA)</a:t>
            </a:r>
          </a:p>
        </p:txBody>
      </p:sp>
      <p:pic>
        <p:nvPicPr>
          <p:cNvPr id="1026" name="Picture 2" descr="Scy;&amp;khcy;&amp;iecy;&amp;mcy;&amp;acy; &amp;shcy;&amp;icy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62" y="718590"/>
            <a:ext cx="4644326" cy="558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6D8C-DCB9-8F42-BE94-B6B33125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CCMP (WPA2)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53B11-F584-404E-82F7-09FC0F299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CTR mode for data confidentiality</a:t>
            </a:r>
          </a:p>
          <a:p>
            <a:endParaRPr lang="en-GB" dirty="0"/>
          </a:p>
          <a:p>
            <a:r>
              <a:rPr lang="en-GB" dirty="0"/>
              <a:t>CBC-MAC for authentication and integrity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739051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F3DE-8165-8340-8068-6280D732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Kerberos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2A3416-56C4-F040-B3ED-B7E8A78D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582" y="1742302"/>
            <a:ext cx="10156835" cy="248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723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Protocol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9442" y="739776"/>
            <a:ext cx="6924228" cy="56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823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sz="6000" dirty="0"/>
              <a:t>Questions?</a:t>
            </a:r>
            <a:endParaRPr lang="ru-RU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6923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endParaRPr lang="en-US" altLang="en-US" sz="4000" dirty="0"/>
          </a:p>
          <a:p>
            <a:pPr marL="0" indent="0" algn="ctr">
              <a:buNone/>
            </a:pPr>
            <a:r>
              <a:rPr lang="en-US" alt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2224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Ciphers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89" y="1685877"/>
            <a:ext cx="8567737" cy="37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51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Ciphers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 block size is 128 bits (16 bytes) </a:t>
            </a:r>
          </a:p>
          <a:p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encrypt data lengths equal to the size of the encryption block </a:t>
            </a:r>
          </a:p>
          <a:p>
            <a:pPr lvl="1"/>
            <a:r>
              <a:rPr lang="en-US" dirty="0"/>
              <a:t>block ciphers are </a:t>
            </a:r>
            <a:r>
              <a:rPr lang="en-US" i="1" dirty="0"/>
              <a:t>deterministic </a:t>
            </a:r>
            <a:r>
              <a:rPr lang="en-US" dirty="0"/>
              <a:t>(produce the same output for the same input)</a:t>
            </a:r>
          </a:p>
          <a:p>
            <a:endParaRPr lang="en-US" dirty="0"/>
          </a:p>
          <a:p>
            <a:r>
              <a:rPr lang="en-US" dirty="0"/>
              <a:t>AES (</a:t>
            </a:r>
            <a:r>
              <a:rPr lang="en-US" i="1" dirty="0"/>
              <a:t>Advanced Encryption Standard</a:t>
            </a:r>
            <a:r>
              <a:rPr lang="en-US" dirty="0"/>
              <a:t>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9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hr-HR" sz="2200" dirty="0"/>
              <a:t>... | DD DD DD DD DD DD DD DD | DD DD DD DD </a:t>
            </a:r>
            <a:r>
              <a:rPr lang="hr-HR" sz="2200" b="1" dirty="0"/>
              <a:t>04 04 04 04</a:t>
            </a:r>
            <a:r>
              <a:rPr lang="hr-HR" sz="2200" dirty="0"/>
              <a:t> |</a:t>
            </a:r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5962564"/>
      </p:ext>
    </p:extLst>
  </p:cSld>
  <p:clrMapOvr>
    <a:masterClrMapping/>
  </p:clrMapOvr>
</p:sld>
</file>

<file path=ppt/theme/theme1.xml><?xml version="1.0" encoding="utf-8"?>
<a:theme xmlns:a="http://schemas.openxmlformats.org/drawingml/2006/main" name="Red Intro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8A86EC69-B6DA-E340-940A-8FD832A92F3C}"/>
    </a:ext>
  </a:extLst>
</a:theme>
</file>

<file path=ppt/theme/theme2.xml><?xml version="1.0" encoding="utf-8"?>
<a:theme xmlns:a="http://schemas.openxmlformats.org/drawingml/2006/main" name="Parallels Corporate Theme">
  <a:themeElements>
    <a:clrScheme name="Parallels Theme">
      <a:dk1>
        <a:srgbClr val="262626"/>
      </a:dk1>
      <a:lt1>
        <a:srgbClr val="FFFFFF"/>
      </a:lt1>
      <a:dk2>
        <a:srgbClr val="525051"/>
      </a:dk2>
      <a:lt2>
        <a:srgbClr val="F2F2F2"/>
      </a:lt2>
      <a:accent1>
        <a:srgbClr val="D92231"/>
      </a:accent1>
      <a:accent2>
        <a:srgbClr val="8F9992"/>
      </a:accent2>
      <a:accent3>
        <a:srgbClr val="292828"/>
      </a:accent3>
      <a:accent4>
        <a:srgbClr val="899FB4"/>
      </a:accent4>
      <a:accent5>
        <a:srgbClr val="E19636"/>
      </a:accent5>
      <a:accent6>
        <a:srgbClr val="000000"/>
      </a:accent6>
      <a:hlink>
        <a:srgbClr val="ED2C21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91440" tIns="0" rIns="91440" bIns="0"/>
      <a:lstStyle>
        <a:defPPr marL="227013" marR="0" indent="-227013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chemeClr val="accent1"/>
          </a:buClr>
          <a:buSzTx/>
          <a:buFont typeface="Arial" charset="0"/>
          <a:buChar char="•"/>
          <a:tabLst/>
          <a:defRPr kumimoji="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832E7F36-6466-5B41-8AEE-7E3CBD6020F4}"/>
    </a:ext>
  </a:extLst>
</a:theme>
</file>

<file path=ppt/theme/theme3.xml><?xml version="1.0" encoding="utf-8"?>
<a:theme xmlns:a="http://schemas.openxmlformats.org/drawingml/2006/main" name="Parallels Grey Theme">
  <a:themeElements>
    <a:clrScheme name="Parallels Theme">
      <a:dk1>
        <a:srgbClr val="262626"/>
      </a:dk1>
      <a:lt1>
        <a:srgbClr val="FFFFFF"/>
      </a:lt1>
      <a:dk2>
        <a:srgbClr val="525051"/>
      </a:dk2>
      <a:lt2>
        <a:srgbClr val="F2F2F2"/>
      </a:lt2>
      <a:accent1>
        <a:srgbClr val="D92231"/>
      </a:accent1>
      <a:accent2>
        <a:srgbClr val="8F9992"/>
      </a:accent2>
      <a:accent3>
        <a:srgbClr val="292828"/>
      </a:accent3>
      <a:accent4>
        <a:srgbClr val="899FB4"/>
      </a:accent4>
      <a:accent5>
        <a:srgbClr val="E19636"/>
      </a:accent5>
      <a:accent6>
        <a:srgbClr val="000000"/>
      </a:accent6>
      <a:hlink>
        <a:srgbClr val="ED2C21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91440" tIns="0" rIns="91440" bIns="0"/>
      <a:lstStyle>
        <a:defPPr marL="227013" marR="0" indent="-227013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chemeClr val="accent1"/>
          </a:buClr>
          <a:buSzTx/>
          <a:buFont typeface="Arial" charset="0"/>
          <a:buChar char="•"/>
          <a:tabLst/>
          <a:defRPr kumimoji="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C140BA1C-6873-9442-B311-0ECB6EEAAC7D}"/>
    </a:ext>
  </a:extLst>
</a:theme>
</file>

<file path=ppt/theme/theme4.xml><?xml version="1.0" encoding="utf-8"?>
<a:theme xmlns:a="http://schemas.openxmlformats.org/drawingml/2006/main" name="Parallels Plain Theme">
  <a:themeElements>
    <a:clrScheme name="Parallels Theme">
      <a:dk1>
        <a:srgbClr val="262626"/>
      </a:dk1>
      <a:lt1>
        <a:srgbClr val="FFFFFF"/>
      </a:lt1>
      <a:dk2>
        <a:srgbClr val="525051"/>
      </a:dk2>
      <a:lt2>
        <a:srgbClr val="F2F2F2"/>
      </a:lt2>
      <a:accent1>
        <a:srgbClr val="D92231"/>
      </a:accent1>
      <a:accent2>
        <a:srgbClr val="8F9992"/>
      </a:accent2>
      <a:accent3>
        <a:srgbClr val="292828"/>
      </a:accent3>
      <a:accent4>
        <a:srgbClr val="899FB4"/>
      </a:accent4>
      <a:accent5>
        <a:srgbClr val="E19636"/>
      </a:accent5>
      <a:accent6>
        <a:srgbClr val="000000"/>
      </a:accent6>
      <a:hlink>
        <a:srgbClr val="ED2C21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91440" tIns="0" rIns="91440" bIns="0"/>
      <a:lstStyle>
        <a:defPPr marL="227013" marR="0" indent="-227013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chemeClr val="accent1"/>
          </a:buClr>
          <a:buSzTx/>
          <a:buFont typeface="Arial" charset="0"/>
          <a:buChar char="•"/>
          <a:tabLst/>
          <a:defRPr kumimoji="0" b="0" i="0" u="none" strike="noStrike" kern="1200" cap="none" spc="0" normalizeH="0" baseline="0" noProof="0" dirty="0" smtClean="0">
            <a:ln>
              <a:noFill/>
            </a:ln>
            <a:solidFill>
              <a:schemeClr val="tx2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154C160-00F2-084D-A594-F4B5D855F6AF}" vid="{EB49DA1E-CFBE-6746-813D-125B1E1E0F92}"/>
    </a:ext>
  </a:extLst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534538A27DA4096616A4D43BC7784" ma:contentTypeVersion="4" ma:contentTypeDescription="Create a new document." ma:contentTypeScope="" ma:versionID="d29801034e679a14ae6f3ed8e6b8b3a7">
  <xsd:schema xmlns:xsd="http://www.w3.org/2001/XMLSchema" xmlns:xs="http://www.w3.org/2001/XMLSchema" xmlns:p="http://schemas.microsoft.com/office/2006/metadata/properties" xmlns:ns2="5a23e7e8-bdab-4271-ac4e-7897b2acddb2" xmlns:ns3="bc3fd11a-1f89-4626-ac7c-e0e7d501af64" targetNamespace="http://schemas.microsoft.com/office/2006/metadata/properties" ma:root="true" ma:fieldsID="2ebc1b9ab578bc44c4a77467fecc120c" ns2:_="" ns3:_="">
    <xsd:import namespace="5a23e7e8-bdab-4271-ac4e-7897b2acddb2"/>
    <xsd:import namespace="bc3fd11a-1f89-4626-ac7c-e0e7d501af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3e7e8-bdab-4271-ac4e-7897b2acddb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fd11a-1f89-4626-ac7c-e0e7d501a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5BBC1F-4C9A-4370-BF7C-269A0CB6A9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C1B9CF-90F7-46A0-8610-E9393E8819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3e7e8-bdab-4271-ac4e-7897b2acddb2"/>
    <ds:schemaRef ds:uri="bc3fd11a-1f89-4626-ac7c-e0e7d501a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5D503A-3C6D-4082-A919-40FF9899A078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bc3fd11a-1f89-4626-ac7c-e0e7d501af64"/>
    <ds:schemaRef ds:uri="http://purl.org/dc/terms/"/>
    <ds:schemaRef ds:uri="http://schemas.openxmlformats.org/package/2006/metadata/core-properties"/>
    <ds:schemaRef ds:uri="5a23e7e8-bdab-4271-ac4e-7897b2acddb2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Red Intro Slide</Template>
  <TotalTime>3802</TotalTime>
  <Words>1552</Words>
  <Application>Microsoft Macintosh PowerPoint</Application>
  <PresentationFormat>Widescreen</PresentationFormat>
  <Paragraphs>302</Paragraphs>
  <Slides>68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Avenir</vt:lpstr>
      <vt:lpstr>Calibri</vt:lpstr>
      <vt:lpstr>Courier New</vt:lpstr>
      <vt:lpstr>Helvetica</vt:lpstr>
      <vt:lpstr>Red Intro Slide</vt:lpstr>
      <vt:lpstr>Parallels Corporate Theme</vt:lpstr>
      <vt:lpstr>Parallels Grey Theme</vt:lpstr>
      <vt:lpstr>Parallels Plain Theme</vt:lpstr>
      <vt:lpstr>Cryptography</vt:lpstr>
      <vt:lpstr>Materials</vt:lpstr>
      <vt:lpstr>Cryptography is everywhere</vt:lpstr>
      <vt:lpstr>Building blocks</vt:lpstr>
      <vt:lpstr>Who Are Alice and Bob? </vt:lpstr>
      <vt:lpstr>Symmetric encryption </vt:lpstr>
      <vt:lpstr>Stream Ciphers</vt:lpstr>
      <vt:lpstr>Block Ciphers</vt:lpstr>
      <vt:lpstr>Padding</vt:lpstr>
      <vt:lpstr>Block Cipher Modes</vt:lpstr>
      <vt:lpstr>Electronic Codebook Mode (ECB)</vt:lpstr>
      <vt:lpstr>Message</vt:lpstr>
      <vt:lpstr>DES ECB</vt:lpstr>
      <vt:lpstr>Cipher Block Chaining Mode (CBC)</vt:lpstr>
      <vt:lpstr>Birthday paradox</vt:lpstr>
      <vt:lpstr>CBC</vt:lpstr>
      <vt:lpstr>Padding Oracle</vt:lpstr>
      <vt:lpstr>Cipher Feedback Mode (CFB)</vt:lpstr>
      <vt:lpstr>Output Feedback Mode (OFB)</vt:lpstr>
      <vt:lpstr>Counter Mode (CTR)</vt:lpstr>
      <vt:lpstr>Propagating Cipher Block Chaining (PCBC)</vt:lpstr>
      <vt:lpstr>Block Cipher Modes</vt:lpstr>
      <vt:lpstr>Block Cipher Modes – safe to use</vt:lpstr>
      <vt:lpstr>Hash Functions</vt:lpstr>
      <vt:lpstr>Hash Functions</vt:lpstr>
      <vt:lpstr>Message Authentication Codes</vt:lpstr>
      <vt:lpstr>Asymmetric Crypto</vt:lpstr>
      <vt:lpstr>Digital Signatures</vt:lpstr>
      <vt:lpstr>MAC vs Digital Signature</vt:lpstr>
      <vt:lpstr>Historic Examples</vt:lpstr>
      <vt:lpstr>Measuring Strength</vt:lpstr>
      <vt:lpstr>One-time Pad</vt:lpstr>
      <vt:lpstr>Perfect secrecy</vt:lpstr>
      <vt:lpstr>OTP is perfectly secure</vt:lpstr>
      <vt:lpstr>Message</vt:lpstr>
      <vt:lpstr>Key</vt:lpstr>
      <vt:lpstr>Cyphertext</vt:lpstr>
      <vt:lpstr>Another message</vt:lpstr>
      <vt:lpstr>Another Cyphertext</vt:lpstr>
      <vt:lpstr>Key Reuse</vt:lpstr>
      <vt:lpstr>PRNG</vt:lpstr>
      <vt:lpstr>Random Number Generation</vt:lpstr>
      <vt:lpstr>RC4 (ARC4, ARCFOUR)</vt:lpstr>
      <vt:lpstr>DES (1974)</vt:lpstr>
      <vt:lpstr>DES</vt:lpstr>
      <vt:lpstr>DES – Feistel Network</vt:lpstr>
      <vt:lpstr>DES - Feistel function (F-function)</vt:lpstr>
      <vt:lpstr>3DES</vt:lpstr>
      <vt:lpstr>AES</vt:lpstr>
      <vt:lpstr>AES</vt:lpstr>
      <vt:lpstr>AES</vt:lpstr>
      <vt:lpstr>AES</vt:lpstr>
      <vt:lpstr>AES</vt:lpstr>
      <vt:lpstr>RSA</vt:lpstr>
      <vt:lpstr>Diffie-Hellman (DH)</vt:lpstr>
      <vt:lpstr>Diffie-Hellman (DH)</vt:lpstr>
      <vt:lpstr>DHE</vt:lpstr>
      <vt:lpstr>Protocols</vt:lpstr>
      <vt:lpstr>Attacking Cryptography</vt:lpstr>
      <vt:lpstr>Man-in-the-Middle Attack</vt:lpstr>
      <vt:lpstr>Gaining Access</vt:lpstr>
      <vt:lpstr>Protocols</vt:lpstr>
      <vt:lpstr>Wi-Fi (WPA)</vt:lpstr>
      <vt:lpstr>CCMP (WPA2)</vt:lpstr>
      <vt:lpstr>Kerberos</vt:lpstr>
      <vt:lpstr>TLS Protocol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Cryptography</dc:title>
  <dc:creator>Andrey Danin</dc:creator>
  <cp:lastModifiedBy>Andrey Danin</cp:lastModifiedBy>
  <cp:revision>24</cp:revision>
  <dcterms:created xsi:type="dcterms:W3CDTF">2021-04-11T21:13:53Z</dcterms:created>
  <dcterms:modified xsi:type="dcterms:W3CDTF">2021-04-14T12:39:47Z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0x0101002F2534538A27DA4096616A4D43BC7784</vt:lpwstr>
  </property>
</Properties>
</file>